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</p:sldMasterIdLst>
  <p:notesMasterIdLst>
    <p:notesMasterId r:id="rId36"/>
  </p:notesMasterIdLst>
  <p:handoutMasterIdLst>
    <p:handoutMasterId r:id="rId37"/>
  </p:handoutMasterIdLst>
  <p:sldIdLst>
    <p:sldId id="438" r:id="rId2"/>
    <p:sldId id="478" r:id="rId3"/>
    <p:sldId id="474" r:id="rId4"/>
    <p:sldId id="442" r:id="rId5"/>
    <p:sldId id="481" r:id="rId6"/>
    <p:sldId id="443" r:id="rId7"/>
    <p:sldId id="480" r:id="rId8"/>
    <p:sldId id="444" r:id="rId9"/>
    <p:sldId id="471" r:id="rId10"/>
    <p:sldId id="467" r:id="rId11"/>
    <p:sldId id="459" r:id="rId12"/>
    <p:sldId id="445" r:id="rId13"/>
    <p:sldId id="476" r:id="rId14"/>
    <p:sldId id="477" r:id="rId15"/>
    <p:sldId id="446" r:id="rId16"/>
    <p:sldId id="447" r:id="rId17"/>
    <p:sldId id="457" r:id="rId18"/>
    <p:sldId id="448" r:id="rId19"/>
    <p:sldId id="462" r:id="rId20"/>
    <p:sldId id="463" r:id="rId21"/>
    <p:sldId id="450" r:id="rId22"/>
    <p:sldId id="464" r:id="rId23"/>
    <p:sldId id="451" r:id="rId24"/>
    <p:sldId id="465" r:id="rId25"/>
    <p:sldId id="466" r:id="rId26"/>
    <p:sldId id="452" r:id="rId27"/>
    <p:sldId id="468" r:id="rId28"/>
    <p:sldId id="473" r:id="rId29"/>
    <p:sldId id="455" r:id="rId30"/>
    <p:sldId id="456" r:id="rId31"/>
    <p:sldId id="469" r:id="rId32"/>
    <p:sldId id="460" r:id="rId33"/>
    <p:sldId id="479" r:id="rId34"/>
    <p:sldId id="475" r:id="rId35"/>
  </p:sldIdLst>
  <p:sldSz cx="9144000" cy="6858000" type="screen4x3"/>
  <p:notesSz cx="7099300" cy="10234613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99"/>
    <a:srgbClr val="663300"/>
    <a:srgbClr val="009900"/>
    <a:srgbClr val="0099FF"/>
    <a:srgbClr val="FF0000"/>
    <a:srgbClr val="A0D4D8"/>
    <a:srgbClr val="3366FF"/>
    <a:srgbClr val="66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86451" autoAdjust="0"/>
  </p:normalViewPr>
  <p:slideViewPr>
    <p:cSldViewPr>
      <p:cViewPr varScale="1">
        <p:scale>
          <a:sx n="114" d="100"/>
          <a:sy n="114" d="100"/>
        </p:scale>
        <p:origin x="114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90" d="100"/>
          <a:sy n="90" d="100"/>
        </p:scale>
        <p:origin x="3708" y="96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65570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8875" y="893763"/>
            <a:ext cx="4783138" cy="35861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5688"/>
            <a:ext cx="5207000" cy="4308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5454" tIns="46889" rIns="95454" bIns="468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notes styles</a:t>
            </a:r>
          </a:p>
          <a:p>
            <a:pPr lvl="0"/>
            <a:r>
              <a:rPr lang="en-US" noProof="0" smtClean="0"/>
              <a:t>Second Level</a:t>
            </a:r>
          </a:p>
          <a:p>
            <a:pPr lvl="0"/>
            <a:r>
              <a:rPr lang="en-US" noProof="0" smtClean="0"/>
              <a:t>Third Level</a:t>
            </a:r>
          </a:p>
          <a:p>
            <a:pPr lvl="0"/>
            <a:r>
              <a:rPr lang="en-US" noProof="0" smtClean="0"/>
              <a:t>Fourth Level</a:t>
            </a:r>
          </a:p>
          <a:p>
            <a:pPr lvl="0"/>
            <a:r>
              <a:rPr lang="en-US" noProof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41650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de-DE" altLang="de-DE" sz="2500" smtClean="0"/>
          </a:p>
        </p:txBody>
      </p:sp>
      <p:sp>
        <p:nvSpPr>
          <p:cNvPr id="409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25634384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57" tIns="48229" rIns="96457" bIns="48229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21194294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57" tIns="48229" rIns="96457" bIns="48229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14316692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57" tIns="48229" rIns="96457" bIns="48229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9351052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57" tIns="48229" rIns="96457" bIns="48229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25796692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57" tIns="48229" rIns="96457" bIns="48229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22213189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57" tIns="48229" rIns="96457" bIns="48229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9386132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57" tIns="48229" rIns="96457" bIns="48229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18671640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57" tIns="48229" rIns="96457" bIns="48229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36855753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57" tIns="48229" rIns="96457" bIns="48229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16750210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57" tIns="48229" rIns="96457" bIns="48229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2900683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57" tIns="48229" rIns="96457" bIns="48229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5840671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57" tIns="48229" rIns="96457" bIns="48229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38668840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57" tIns="48229" rIns="96457" bIns="48229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38866800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57" tIns="48229" rIns="96457" bIns="48229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39338360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57" tIns="48229" rIns="96457" bIns="48229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7148322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57" tIns="48229" rIns="96457" bIns="48229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20310725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57" tIns="48229" rIns="96457" bIns="48229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19991639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57" tIns="48229" rIns="96457" bIns="48229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40802443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57" tIns="48229" rIns="96457" bIns="48229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29445074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57" tIns="48229" rIns="96457" bIns="48229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15828330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57" tIns="48229" rIns="96457" bIns="48229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1956087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57" tIns="48229" rIns="96457" bIns="48229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15050297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57" tIns="48229" rIns="96457" bIns="48229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18505117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57" tIns="48229" rIns="96457" bIns="48229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2736714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57" tIns="48229" rIns="96457" bIns="48229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3650944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57" tIns="48229" rIns="96457" bIns="48229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36307399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57" tIns="48229" rIns="96457" bIns="48229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12952192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57" tIns="48229" rIns="96457" bIns="48229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29529647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57" tIns="48229" rIns="96457" bIns="48229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1196495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57" tIns="48229" rIns="96457" bIns="48229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1092866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57" tIns="48229" rIns="96457" bIns="48229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3542198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57" tIns="48229" rIns="96457" bIns="48229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4048986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Polar Schulung, ILFA, 10.-12.6.2005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B0F2E2-EE55-4B0E-9396-8C2EA66FA9A5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23347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Polar Schulung, ILFA, 10.-12.6.2005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196341-E037-4562-BB10-FF4A1EE7C468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20058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Polar Schulung, ILFA, 10.-12.6.2005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01CB8B-E1EA-4E0C-A3D3-2086471A2436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79650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Polar Schulung, ILFA, 10.-12.6.2005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3FA61F-613A-409F-82C7-8544F8888886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38866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Polar Schulung, ILFA, 10.-12.6.2005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A8DD9-8774-4CDB-BC61-9269C7558821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2465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Polar Schulung, ILFA, 10.-12.6.2005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C50A57-E550-40A9-90B6-14855AC82226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72616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Polar Schulung, ILFA, 10.-12.6.2005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1B111-61DC-4709-BC5E-9C38356C5ADF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51401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Polar Schulung, ILFA, 10.-12.6.2005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792E3-A628-4DD9-B2AA-3E9D18138DDC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71261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Polar Schulung, ILFA, 10.-12.6.2005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5BA5D-05C4-4AE9-B0B5-1593ACCB09F8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84117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Polar Schulung, ILFA, 10.-12.6.2005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EA4D9-F18B-4567-AE71-4D1C4D3D8E23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67834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Polar Schulung, ILFA, 10.-12.6.2005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82078E-998E-4AFA-B220-D69CBAF0DF7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147533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A9C1F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2867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867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r>
              <a:rPr lang="de-DE"/>
              <a:t>Polar Schulung, ILFA, 10.-12.6.2005</a:t>
            </a:r>
          </a:p>
        </p:txBody>
      </p:sp>
      <p:sp>
        <p:nvSpPr>
          <p:cNvPr id="2867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E12B53C8-F34C-4C87-9200-06A2F531630A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13.pn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jpeg"/><Relationship Id="rId5" Type="http://schemas.openxmlformats.org/officeDocument/2006/relationships/image" Target="../media/image17.e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2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1.w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4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23.w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2" Type="http://schemas.openxmlformats.org/officeDocument/2006/relationships/video" Target="file:///C:\Pr&#228;sentationen\EIPC%20Workshop%20Schopfheim\EIPC%20Workshop%20Schopfheim\CTE_21.wmv" TargetMode="External"/><Relationship Id="rId1" Type="http://schemas.microsoft.com/office/2007/relationships/media" Target="file:///C:\Pr&#228;sentationen\EIPC%20Workshop%20Schopfheim\EIPC%20Workshop%20Schopfheim\CTE_21.wmv" TargetMode="Externa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openxmlformats.org/officeDocument/2006/relationships/video" Target="file:///C:\Pr&#228;sentationen\EIPC%20Workshop%20Schopfheim\EIPC%20Workshop%20Schopfheim\Tcycle_12_Robust.wmv" TargetMode="External"/><Relationship Id="rId1" Type="http://schemas.microsoft.com/office/2007/relationships/media" Target="file:///C:\Pr&#228;sentationen\EIPC%20Workshop%20Schopfheim\EIPC%20Workshop%20Schopfheim\Tcycle_12_Robust.wmv" TargetMode="Externa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png"/><Relationship Id="rId2" Type="http://schemas.openxmlformats.org/officeDocument/2006/relationships/video" Target="file:///C:\Pr&#228;sentationen\EIPC%20Workshop%20Schopfheim\EIPC%20Workshop%20Schopfheim\Tcycle_Barrel_Crack.wmv" TargetMode="External"/><Relationship Id="rId1" Type="http://schemas.microsoft.com/office/2007/relationships/media" Target="file:///C:\Pr&#228;sentationen\EIPC%20Workshop%20Schopfheim\EIPC%20Workshop%20Schopfheim\Tcycle_Barrel_Crack.wmv" TargetMode="Externa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png"/><Relationship Id="rId2" Type="http://schemas.openxmlformats.org/officeDocument/2006/relationships/video" Target="file:///C:\Pr&#228;sentationen\EIPC%20Workshop%20Schopfheim\EIPC%20Workshop%20Schopfheim\Tcycle_Interconnect.wmv" TargetMode="External"/><Relationship Id="rId1" Type="http://schemas.microsoft.com/office/2007/relationships/media" Target="file:///C:\Pr&#228;sentationen\EIPC%20Workshop%20Schopfheim\EIPC%20Workshop%20Schopfheim\Tcycle_Interconnect.wmv" TargetMode="Externa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png"/><Relationship Id="rId2" Type="http://schemas.openxmlformats.org/officeDocument/2006/relationships/video" Target="file:///C:\Pr&#228;sentationen\EIPC%20Workshop%20Schopfheim\EIPC%20Workshop%20Schopfheim\Tcycle_MV_pad_sep01.wmv" TargetMode="External"/><Relationship Id="rId1" Type="http://schemas.microsoft.com/office/2007/relationships/media" Target="file:///C:\Pr&#228;sentationen\EIPC%20Workshop%20Schopfheim\EIPC%20Workshop%20Schopfheim\Tcycle_MV_pad_sep01.wmv" TargetMode="Externa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4.png"/><Relationship Id="rId2" Type="http://schemas.openxmlformats.org/officeDocument/2006/relationships/video" Target="file:///C:\Pr&#228;sentationen\EIPC%20Workshop%20Schopfheim\EIPC%20Workshop%20Schopfheim\Tcycle_Corner_Crack01.wmv" TargetMode="External"/><Relationship Id="rId1" Type="http://schemas.microsoft.com/office/2007/relationships/media" Target="file:///C:\Pr&#228;sentationen\EIPC%20Workshop%20Schopfheim\EIPC%20Workshop%20Schopfheim\Tcycle_Corner_Crack01.wmv" TargetMode="Externa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7.png"/><Relationship Id="rId2" Type="http://schemas.openxmlformats.org/officeDocument/2006/relationships/video" Target="file:///C:\Pr&#228;sentationen\EIPC%20Workshop%20Schopfheim\EIPC%20Workshop%20Schopfheim\Tcycle_Delam_18.wmv" TargetMode="External"/><Relationship Id="rId1" Type="http://schemas.microsoft.com/office/2007/relationships/media" Target="file:///C:\Pr&#228;sentationen\EIPC%20Workshop%20Schopfheim\EIPC%20Workshop%20Schopfheim\Tcycle_Delam_18.wmv" TargetMode="Externa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50.jpe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wmf"/><Relationship Id="rId5" Type="http://schemas.openxmlformats.org/officeDocument/2006/relationships/image" Target="../media/image52.wmf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jpeg"/><Relationship Id="rId2" Type="http://schemas.openxmlformats.org/officeDocument/2006/relationships/video" Target="file:///C:\Pr&#228;sentationen\EIPC%20Workshop%20Schopfheim\EIPC%20Workshop%20Schopfheim\Heat_Dist_Animation_08.wmv" TargetMode="External"/><Relationship Id="rId1" Type="http://schemas.microsoft.com/office/2007/relationships/media" Target="file:///C:\Pr&#228;sentationen\EIPC%20Workshop%20Schopfheim\EIPC%20Workshop%20Schopfheim\Heat_Dist_Animation_08.wmv" TargetMode="Externa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3"/>
          <p:cNvSpPr txBox="1">
            <a:spLocks noChangeArrowheads="1"/>
          </p:cNvSpPr>
          <p:nvPr/>
        </p:nvSpPr>
        <p:spPr bwMode="auto">
          <a:xfrm>
            <a:off x="2571750" y="2298700"/>
            <a:ext cx="40005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1600">
                <a:solidFill>
                  <a:srgbClr val="000099"/>
                </a:solidFill>
                <a:latin typeface="Times New Roman" panose="02020603050405020304" pitchFamily="18" charset="0"/>
              </a:rPr>
              <a:t>Hermann Reischer/Polar  Instruments GmbH</a:t>
            </a:r>
          </a:p>
        </p:txBody>
      </p:sp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428625" y="928688"/>
            <a:ext cx="82867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IST Interconnect Stress Test – der neue Standard für die Zuverlässigkeitsprüfung von </a:t>
            </a:r>
            <a:r>
              <a:rPr lang="de-DE" altLang="de-DE" sz="28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Leiterplatten</a:t>
            </a:r>
            <a:endParaRPr lang="de-DE" altLang="de-DE" sz="2800" b="1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076" name="Picture 1028" descr="C:\buffer\defects Index_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852738"/>
            <a:ext cx="5421313" cy="3630612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260350"/>
            <a:ext cx="12049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Grafi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142875"/>
            <a:ext cx="153193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643563" y="571500"/>
            <a:ext cx="2786062" cy="619125"/>
          </a:xfrm>
          <a:noFill/>
        </p:spPr>
        <p:txBody>
          <a:bodyPr lIns="90488" tIns="44450" rIns="90488" bIns="44450"/>
          <a:lstStyle/>
          <a:p>
            <a:r>
              <a:rPr lang="en-US" altLang="de-DE" sz="2400" b="1" smtClean="0">
                <a:solidFill>
                  <a:srgbClr val="000099"/>
                </a:solidFill>
                <a:latin typeface="Times New Roman" panose="02020603050405020304" pitchFamily="18" charset="0"/>
              </a:rPr>
              <a:t>IST Testcoupon:</a:t>
            </a:r>
          </a:p>
        </p:txBody>
      </p:sp>
      <p:pic>
        <p:nvPicPr>
          <p:cNvPr id="2150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785938"/>
            <a:ext cx="27146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5" descr="C:\Documents and Settings\Amit Bhardwaj\My Documents\My Data\PWB\Graphics\Coupon Circuit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8" y="708025"/>
            <a:ext cx="4665662" cy="607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9" descr="SLA Coupo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29250" y="1143000"/>
            <a:ext cx="3286125" cy="53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510" name="Picture 4" descr="Microvia _ Resistanc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214813"/>
            <a:ext cx="2714625" cy="231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Grafi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260350"/>
            <a:ext cx="12049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Grafik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142875"/>
            <a:ext cx="153193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20800" y="474663"/>
            <a:ext cx="6502400" cy="762000"/>
          </a:xfrm>
          <a:noFill/>
        </p:spPr>
        <p:txBody>
          <a:bodyPr lIns="90488" tIns="44450" rIns="90488" bIns="44450"/>
          <a:lstStyle/>
          <a:p>
            <a:r>
              <a:rPr lang="en-US" altLang="de-DE" sz="2400" b="1" smtClean="0">
                <a:solidFill>
                  <a:srgbClr val="000099"/>
                </a:solidFill>
                <a:latin typeface="Times New Roman" panose="02020603050405020304" pitchFamily="18" charset="0"/>
              </a:rPr>
              <a:t>Widerstandserhöhung durch therm. Belastung:</a:t>
            </a:r>
          </a:p>
        </p:txBody>
      </p:sp>
      <p:graphicFrame>
        <p:nvGraphicFramePr>
          <p:cNvPr id="23555" name="Object 2">
            <a:hlinkClick r:id="" action="ppaction://ole?verb=0"/>
          </p:cNvPr>
          <p:cNvGraphicFramePr>
            <a:graphicFrameLocks/>
          </p:cNvGraphicFramePr>
          <p:nvPr/>
        </p:nvGraphicFramePr>
        <p:xfrm>
          <a:off x="0" y="1104900"/>
          <a:ext cx="9144000" cy="541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9" name="Diagramm" r:id="rId4" imgW="7877056" imgH="4667369" progId="MSGraph.Chart.8">
                  <p:embed followColorScheme="full"/>
                </p:oleObj>
              </mc:Choice>
              <mc:Fallback>
                <p:oleObj name="Diagramm" r:id="rId4" imgW="7877056" imgH="4667369" progId="MSGraph.Chart.8">
                  <p:embed followColorScheme="full"/>
                  <p:pic>
                    <p:nvPicPr>
                      <p:cNvPr id="0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04900"/>
                        <a:ext cx="9144000" cy="541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6" name="Text Box 7"/>
          <p:cNvSpPr txBox="1">
            <a:spLocks noChangeArrowheads="1"/>
          </p:cNvSpPr>
          <p:nvPr/>
        </p:nvSpPr>
        <p:spPr bwMode="auto">
          <a:xfrm>
            <a:off x="1295400" y="5600700"/>
            <a:ext cx="21336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20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Erste Mikro-Risse</a:t>
            </a:r>
          </a:p>
        </p:txBody>
      </p:sp>
      <p:sp>
        <p:nvSpPr>
          <p:cNvPr id="23557" name="Text Box 8"/>
          <p:cNvSpPr txBox="1">
            <a:spLocks noChangeArrowheads="1"/>
          </p:cNvSpPr>
          <p:nvPr/>
        </p:nvSpPr>
        <p:spPr bwMode="auto">
          <a:xfrm>
            <a:off x="2667000" y="3771900"/>
            <a:ext cx="1828800" cy="701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20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Fortschreitende Rissbildung</a:t>
            </a:r>
          </a:p>
        </p:txBody>
      </p:sp>
      <p:sp>
        <p:nvSpPr>
          <p:cNvPr id="23558" name="Text Box 9"/>
          <p:cNvSpPr txBox="1">
            <a:spLocks noChangeArrowheads="1"/>
          </p:cNvSpPr>
          <p:nvPr/>
        </p:nvSpPr>
        <p:spPr bwMode="auto">
          <a:xfrm>
            <a:off x="3500438" y="5605463"/>
            <a:ext cx="22860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20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Dehnungsausgleich</a:t>
            </a:r>
          </a:p>
        </p:txBody>
      </p:sp>
      <p:sp>
        <p:nvSpPr>
          <p:cNvPr id="23559" name="Text Box 10"/>
          <p:cNvSpPr txBox="1">
            <a:spLocks noChangeArrowheads="1"/>
          </p:cNvSpPr>
          <p:nvPr/>
        </p:nvSpPr>
        <p:spPr bwMode="auto">
          <a:xfrm>
            <a:off x="6072188" y="4457700"/>
            <a:ext cx="2690812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20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„gesunde“ Durchkontaktierung</a:t>
            </a:r>
          </a:p>
        </p:txBody>
      </p:sp>
      <p:sp>
        <p:nvSpPr>
          <p:cNvPr id="23560" name="Text Box 11"/>
          <p:cNvSpPr txBox="1">
            <a:spLocks noChangeArrowheads="1"/>
          </p:cNvSpPr>
          <p:nvPr/>
        </p:nvSpPr>
        <p:spPr bwMode="auto">
          <a:xfrm>
            <a:off x="6019800" y="2247900"/>
            <a:ext cx="269557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20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Hülsen-Totalausfall</a:t>
            </a:r>
          </a:p>
        </p:txBody>
      </p:sp>
      <p:sp>
        <p:nvSpPr>
          <p:cNvPr id="23561" name="Text Box 12"/>
          <p:cNvSpPr txBox="1">
            <a:spLocks noChangeArrowheads="1"/>
          </p:cNvSpPr>
          <p:nvPr/>
        </p:nvSpPr>
        <p:spPr bwMode="auto">
          <a:xfrm>
            <a:off x="3886200" y="2247900"/>
            <a:ext cx="1752600" cy="701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20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Zunehmende Schädigung</a:t>
            </a:r>
          </a:p>
        </p:txBody>
      </p:sp>
      <p:sp>
        <p:nvSpPr>
          <p:cNvPr id="23562" name="Text Box 13"/>
          <p:cNvSpPr txBox="1">
            <a:spLocks noChangeArrowheads="1"/>
          </p:cNvSpPr>
          <p:nvPr/>
        </p:nvSpPr>
        <p:spPr bwMode="auto">
          <a:xfrm>
            <a:off x="1785938" y="4605338"/>
            <a:ext cx="13716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20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Ermüdung</a:t>
            </a:r>
          </a:p>
        </p:txBody>
      </p:sp>
      <p:sp>
        <p:nvSpPr>
          <p:cNvPr id="23563" name="Text Box 14"/>
          <p:cNvSpPr txBox="1">
            <a:spLocks noChangeArrowheads="1"/>
          </p:cNvSpPr>
          <p:nvPr/>
        </p:nvSpPr>
        <p:spPr bwMode="auto">
          <a:xfrm>
            <a:off x="785813" y="4533900"/>
            <a:ext cx="111442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20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Tempern</a:t>
            </a:r>
          </a:p>
        </p:txBody>
      </p:sp>
      <p:sp>
        <p:nvSpPr>
          <p:cNvPr id="23564" name="Rectangle 8"/>
          <p:cNvSpPr>
            <a:spLocks noChangeArrowheads="1"/>
          </p:cNvSpPr>
          <p:nvPr/>
        </p:nvSpPr>
        <p:spPr bwMode="auto">
          <a:xfrm>
            <a:off x="900113" y="6467475"/>
            <a:ext cx="728662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8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Typisches Abbruchkriterium nach IPC: 10% Widerstandserhöhung</a:t>
            </a:r>
          </a:p>
          <a:p>
            <a:pPr eaLnBrk="1" hangingPunct="1">
              <a:buFontTx/>
              <a:buNone/>
            </a:pPr>
            <a:endParaRPr lang="en-US" altLang="de-DE" sz="240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3565" name="Grafik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260350"/>
            <a:ext cx="12049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6" name="Grafik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142875"/>
            <a:ext cx="153193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55875" y="333375"/>
            <a:ext cx="3671888" cy="762000"/>
          </a:xfrm>
          <a:noFill/>
        </p:spPr>
        <p:txBody>
          <a:bodyPr lIns="90488" tIns="44450" rIns="90488" bIns="44450"/>
          <a:lstStyle/>
          <a:p>
            <a:r>
              <a:rPr lang="en-US" altLang="de-DE" sz="2400" b="1" smtClean="0">
                <a:solidFill>
                  <a:srgbClr val="000099"/>
                </a:solidFill>
                <a:latin typeface="Times New Roman" panose="02020603050405020304" pitchFamily="18" charset="0"/>
              </a:rPr>
              <a:t>IST-HC System:</a:t>
            </a:r>
          </a:p>
        </p:txBody>
      </p:sp>
      <p:pic>
        <p:nvPicPr>
          <p:cNvPr id="11271" name="Picture 7" descr="dscn344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1913" y="1557338"/>
            <a:ext cx="3162300" cy="450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272" name="Picture 8" descr="DSCN346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4163" y="2781300"/>
            <a:ext cx="2520950" cy="333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076825" y="6092825"/>
            <a:ext cx="3097213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b="1" kern="0" dirty="0">
                <a:solidFill>
                  <a:srgbClr val="000099"/>
                </a:solidFill>
                <a:latin typeface="Times New Roman" pitchFamily="18" charset="0"/>
                <a:ea typeface="+mj-ea"/>
                <a:cs typeface="+mj-cs"/>
              </a:rPr>
              <a:t>8-Kanal </a:t>
            </a:r>
            <a:r>
              <a:rPr lang="en-US" b="1" kern="0" dirty="0" err="1">
                <a:solidFill>
                  <a:srgbClr val="000099"/>
                </a:solidFill>
                <a:latin typeface="Times New Roman" pitchFamily="18" charset="0"/>
                <a:ea typeface="+mj-ea"/>
                <a:cs typeface="+mj-cs"/>
              </a:rPr>
              <a:t>Couponaufnahme</a:t>
            </a:r>
            <a:endParaRPr lang="en-US" b="1" kern="0" dirty="0">
              <a:solidFill>
                <a:srgbClr val="000099"/>
              </a:solidFill>
              <a:latin typeface="Times New Roman" pitchFamily="18" charset="0"/>
              <a:ea typeface="+mj-ea"/>
              <a:cs typeface="+mj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363" y="1412875"/>
            <a:ext cx="3294062" cy="1104900"/>
          </a:xfrm>
          <a:prstGeom prst="rect">
            <a:avLst/>
          </a:prstGeom>
          <a:noFill/>
          <a:ln w="9525" cap="flat" cmpd="sng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  <a:headEnd/>
            <a:tailEnd/>
          </a:ln>
          <a:effectLst/>
        </p:spPr>
      </p:pic>
      <p:pic>
        <p:nvPicPr>
          <p:cNvPr id="25607" name="Grafi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260350"/>
            <a:ext cx="12049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Grafi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142875"/>
            <a:ext cx="153193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39975" y="404813"/>
            <a:ext cx="5040313" cy="550862"/>
          </a:xfrm>
          <a:noFill/>
        </p:spPr>
        <p:txBody>
          <a:bodyPr lIns="90488" tIns="44450" rIns="90488" bIns="44450"/>
          <a:lstStyle/>
          <a:p>
            <a:r>
              <a:rPr lang="en-US" altLang="de-DE" sz="2400" b="1" smtClean="0">
                <a:solidFill>
                  <a:srgbClr val="000099"/>
                </a:solidFill>
                <a:latin typeface="Times New Roman" panose="02020603050405020304" pitchFamily="18" charset="0"/>
              </a:rPr>
              <a:t>Coupondaten 8-Kanal-Darstellung:</a:t>
            </a:r>
          </a:p>
        </p:txBody>
      </p:sp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graphicFrame>
        <p:nvGraphicFramePr>
          <p:cNvPr id="27653" name="Object 3"/>
          <p:cNvGraphicFramePr>
            <a:graphicFrameLocks noChangeAspect="1"/>
          </p:cNvGraphicFramePr>
          <p:nvPr/>
        </p:nvGraphicFramePr>
        <p:xfrm>
          <a:off x="539750" y="1125538"/>
          <a:ext cx="5327650" cy="341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3" name="Picture" r:id="rId4" imgW="4114800" imgH="2686812" progId="Word.Picture.8">
                  <p:embed/>
                </p:oleObj>
              </mc:Choice>
              <mc:Fallback>
                <p:oleObj name="Picture" r:id="rId4" imgW="4114800" imgH="2686812" progId="Word.Picture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1125538"/>
                        <a:ext cx="5327650" cy="3416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4" name="Object 1"/>
          <p:cNvGraphicFramePr>
            <a:graphicFrameLocks noChangeAspect="1"/>
          </p:cNvGraphicFramePr>
          <p:nvPr/>
        </p:nvGraphicFramePr>
        <p:xfrm>
          <a:off x="2932113" y="2924175"/>
          <a:ext cx="5816600" cy="3529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4" name="Picture" r:id="rId6" imgW="5468112" imgH="3247644" progId="Word.Picture.8">
                  <p:embed/>
                </p:oleObj>
              </mc:Choice>
              <mc:Fallback>
                <p:oleObj name="Picture" r:id="rId6" imgW="5468112" imgH="3247644" progId="Word.Picture.8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32113" y="2924175"/>
                        <a:ext cx="5816600" cy="3529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5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2765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pic>
        <p:nvPicPr>
          <p:cNvPr id="27657" name="Grafi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260350"/>
            <a:ext cx="12049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Grafik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142875"/>
            <a:ext cx="153193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68538" y="404813"/>
            <a:ext cx="5099050" cy="762000"/>
          </a:xfrm>
          <a:noFill/>
        </p:spPr>
        <p:txBody>
          <a:bodyPr lIns="90488" tIns="44450" rIns="90488" bIns="44450"/>
          <a:lstStyle/>
          <a:p>
            <a:r>
              <a:rPr lang="en-US" altLang="de-DE" sz="2400" b="1" smtClean="0">
                <a:solidFill>
                  <a:srgbClr val="000099"/>
                </a:solidFill>
                <a:latin typeface="Times New Roman" panose="02020603050405020304" pitchFamily="18" charset="0"/>
              </a:rPr>
              <a:t>Temperaturverläufe an 8 Coupons:</a:t>
            </a:r>
          </a:p>
        </p:txBody>
      </p:sp>
      <p:sp>
        <p:nvSpPr>
          <p:cNvPr id="2969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2970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graphicFrame>
        <p:nvGraphicFramePr>
          <p:cNvPr id="29702" name="Object 4"/>
          <p:cNvGraphicFramePr>
            <a:graphicFrameLocks noChangeAspect="1"/>
          </p:cNvGraphicFramePr>
          <p:nvPr/>
        </p:nvGraphicFramePr>
        <p:xfrm>
          <a:off x="611188" y="1268413"/>
          <a:ext cx="4681537" cy="312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1" name="Picture" r:id="rId4" imgW="4085844" imgH="2371344" progId="Word.Picture.8">
                  <p:embed/>
                </p:oleObj>
              </mc:Choice>
              <mc:Fallback>
                <p:oleObj name="Picture" r:id="rId4" imgW="4085844" imgH="2371344" progId="Word.Pictur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1268413"/>
                        <a:ext cx="4681537" cy="3121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graphicFrame>
        <p:nvGraphicFramePr>
          <p:cNvPr id="29704" name="Object 5"/>
          <p:cNvGraphicFramePr>
            <a:graphicFrameLocks noChangeAspect="1"/>
          </p:cNvGraphicFramePr>
          <p:nvPr/>
        </p:nvGraphicFramePr>
        <p:xfrm>
          <a:off x="3059113" y="2997200"/>
          <a:ext cx="5329237" cy="341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2" name="Picture" r:id="rId6" imgW="3962400" imgH="2543556" progId="Word.Picture.8">
                  <p:embed/>
                </p:oleObj>
              </mc:Choice>
              <mc:Fallback>
                <p:oleObj name="Picture" r:id="rId6" imgW="3962400" imgH="2543556" progId="Word.Picture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113" y="2997200"/>
                        <a:ext cx="5329237" cy="3416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705" name="Grafi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260350"/>
            <a:ext cx="12049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Grafik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142875"/>
            <a:ext cx="153193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76375" y="549275"/>
            <a:ext cx="5638800" cy="762000"/>
          </a:xfrm>
          <a:noFill/>
        </p:spPr>
        <p:txBody>
          <a:bodyPr lIns="90488" tIns="44450" rIns="90488" bIns="44450"/>
          <a:lstStyle/>
          <a:p>
            <a:r>
              <a:rPr lang="en-US" altLang="de-DE" sz="2400" b="1" smtClean="0">
                <a:solidFill>
                  <a:srgbClr val="000099"/>
                </a:solidFill>
                <a:latin typeface="Times New Roman" panose="02020603050405020304" pitchFamily="18" charset="0"/>
              </a:rPr>
              <a:t>Fehlerlokalisierung mit Infrarotkamera:</a:t>
            </a:r>
          </a:p>
        </p:txBody>
      </p:sp>
      <p:pic>
        <p:nvPicPr>
          <p:cNvPr id="12292" name="Picture 6" descr="Real Tim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" y="1571625"/>
            <a:ext cx="3328987" cy="451485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748" name="Picture 5" descr="comp222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1785938"/>
            <a:ext cx="4362450" cy="1573212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9" name="Picture 4" descr="Failure_Location 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3714750"/>
            <a:ext cx="4357688" cy="2122488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Grafi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260350"/>
            <a:ext cx="12049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Grafi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142875"/>
            <a:ext cx="153193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19250" y="115888"/>
            <a:ext cx="5638800" cy="762000"/>
          </a:xfrm>
          <a:noFill/>
        </p:spPr>
        <p:txBody>
          <a:bodyPr lIns="90488" tIns="44450" rIns="90488" bIns="44450"/>
          <a:lstStyle/>
          <a:p>
            <a:r>
              <a:rPr lang="en-US" altLang="de-DE" sz="2400" b="1" smtClean="0">
                <a:solidFill>
                  <a:srgbClr val="000099"/>
                </a:solidFill>
                <a:latin typeface="Times New Roman" panose="02020603050405020304" pitchFamily="18" charset="0"/>
              </a:rPr>
              <a:t>Fehlermodi:</a:t>
            </a:r>
          </a:p>
        </p:txBody>
      </p:sp>
      <p:pic>
        <p:nvPicPr>
          <p:cNvPr id="33795" name="Picture 4" descr="defects Index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000125"/>
            <a:ext cx="7559675" cy="5351463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260350"/>
            <a:ext cx="12049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142875"/>
            <a:ext cx="153193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19250" y="115888"/>
            <a:ext cx="5638800" cy="762000"/>
          </a:xfrm>
          <a:noFill/>
        </p:spPr>
        <p:txBody>
          <a:bodyPr lIns="90488" tIns="44450" rIns="90488" bIns="44450"/>
          <a:lstStyle/>
          <a:p>
            <a:r>
              <a:rPr lang="en-US" altLang="de-DE" sz="2400" b="1" smtClean="0">
                <a:solidFill>
                  <a:srgbClr val="000099"/>
                </a:solidFill>
                <a:latin typeface="Times New Roman" panose="02020603050405020304" pitchFamily="18" charset="0"/>
              </a:rPr>
              <a:t>Temperatur-Ausdehnungsverhalten:</a:t>
            </a:r>
          </a:p>
        </p:txBody>
      </p:sp>
      <p:pic>
        <p:nvPicPr>
          <p:cNvPr id="35844" name="Grafi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260350"/>
            <a:ext cx="12049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Grafi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142875"/>
            <a:ext cx="153193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TE_2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7584" y="852027"/>
            <a:ext cx="7584843" cy="5688632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68500" y="192088"/>
            <a:ext cx="5638800" cy="762000"/>
          </a:xfrm>
          <a:noFill/>
        </p:spPr>
        <p:txBody>
          <a:bodyPr lIns="90488" tIns="44450" rIns="90488" bIns="44450"/>
          <a:lstStyle/>
          <a:p>
            <a:r>
              <a:rPr lang="en-US" altLang="de-DE" sz="2400" b="1" smtClean="0">
                <a:solidFill>
                  <a:srgbClr val="000099"/>
                </a:solidFill>
                <a:latin typeface="Times New Roman" panose="02020603050405020304" pitchFamily="18" charset="0"/>
              </a:rPr>
              <a:t>Heiz- und Abkühlzyklus in Leiterplatte:</a:t>
            </a:r>
          </a:p>
        </p:txBody>
      </p:sp>
      <p:pic>
        <p:nvPicPr>
          <p:cNvPr id="37892" name="Grafi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260350"/>
            <a:ext cx="12049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Grafi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142875"/>
            <a:ext cx="153193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cycle_12_Robus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7584" y="836712"/>
            <a:ext cx="7620000" cy="5715000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47813" y="115888"/>
            <a:ext cx="5638800" cy="762000"/>
          </a:xfrm>
          <a:noFill/>
        </p:spPr>
        <p:txBody>
          <a:bodyPr lIns="90488" tIns="44450" rIns="90488" bIns="44450"/>
          <a:lstStyle/>
          <a:p>
            <a:r>
              <a:rPr lang="en-US" altLang="de-DE" sz="24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Hülsenrisse:</a:t>
            </a:r>
          </a:p>
        </p:txBody>
      </p:sp>
      <p:pic>
        <p:nvPicPr>
          <p:cNvPr id="39940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260350"/>
            <a:ext cx="12049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Grafi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142875"/>
            <a:ext cx="153193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cycle_Barrel_Cr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5704" y="713500"/>
            <a:ext cx="7620000" cy="5715000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5"/>
          <p:cNvSpPr>
            <a:spLocks noGrp="1" noChangeArrowheads="1"/>
          </p:cNvSpPr>
          <p:nvPr>
            <p:ph type="ctrTitle"/>
          </p:nvPr>
        </p:nvSpPr>
        <p:spPr>
          <a:xfrm>
            <a:off x="2051050" y="260350"/>
            <a:ext cx="5257800" cy="762000"/>
          </a:xfrm>
          <a:noFill/>
        </p:spPr>
        <p:txBody>
          <a:bodyPr lIns="90488" tIns="44450" rIns="90488" bIns="44450"/>
          <a:lstStyle/>
          <a:p>
            <a:r>
              <a:rPr lang="en-US" altLang="de-DE" sz="2800" b="1" smtClean="0">
                <a:solidFill>
                  <a:srgbClr val="000099"/>
                </a:solidFill>
                <a:latin typeface="Times New Roman" panose="02020603050405020304" pitchFamily="18" charset="0"/>
              </a:rPr>
              <a:t>Was ist “Zuverlässigkeit”?</a:t>
            </a:r>
          </a:p>
        </p:txBody>
      </p:sp>
      <p:pic>
        <p:nvPicPr>
          <p:cNvPr id="5123" name="Picture 2053" descr="Bath Tub Curve_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125538"/>
            <a:ext cx="5545137" cy="428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395288" y="5732463"/>
            <a:ext cx="83534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Zuverlässigkeit</a:t>
            </a:r>
            <a:r>
              <a:rPr lang="de-DE" altLang="de-DE" sz="18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ist die </a:t>
            </a:r>
            <a:r>
              <a:rPr lang="de-DE" altLang="de-DE" sz="1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Wahrscheinlichkeit</a:t>
            </a:r>
            <a:r>
              <a:rPr lang="de-DE" altLang="de-DE" sz="18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dass ein Produkt die beabsichtigte Funktion für einen </a:t>
            </a:r>
            <a:r>
              <a:rPr lang="de-DE" altLang="de-DE" sz="1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angegebenen Zeitraum</a:t>
            </a:r>
            <a:r>
              <a:rPr lang="de-DE" altLang="de-DE" sz="18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unter </a:t>
            </a:r>
            <a:r>
              <a:rPr lang="de-DE" altLang="de-DE" sz="1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definierten Bedingungen </a:t>
            </a:r>
            <a:r>
              <a:rPr lang="de-DE" altLang="de-DE" sz="18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erfüllt.  </a:t>
            </a:r>
          </a:p>
        </p:txBody>
      </p:sp>
      <p:pic>
        <p:nvPicPr>
          <p:cNvPr id="5125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260350"/>
            <a:ext cx="12049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Grafi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142875"/>
            <a:ext cx="153193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35150" y="268288"/>
            <a:ext cx="5638800" cy="762000"/>
          </a:xfrm>
          <a:noFill/>
        </p:spPr>
        <p:txBody>
          <a:bodyPr lIns="90488" tIns="44450" rIns="90488" bIns="44450"/>
          <a:lstStyle/>
          <a:p>
            <a:r>
              <a:rPr lang="en-US" altLang="de-DE" sz="24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Typische Fehlerbilder - Hülsenrisse:</a:t>
            </a:r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357188" y="1357313"/>
            <a:ext cx="8429625" cy="4562475"/>
          </a:xfrm>
          <a:solidFill>
            <a:srgbClr val="FFCC99">
              <a:alpha val="50195"/>
            </a:srgbClr>
          </a:solidFill>
          <a:ln>
            <a:solidFill>
              <a:schemeClr val="tx2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de-DE" sz="2000" b="1" smtClean="0">
                <a:solidFill>
                  <a:schemeClr val="bg2"/>
                </a:solidFill>
              </a:rPr>
              <a:t>		</a:t>
            </a:r>
          </a:p>
          <a:p>
            <a:pPr algn="l"/>
            <a:r>
              <a:rPr lang="en-US" altLang="de-DE" sz="2000" b="1" smtClean="0">
                <a:solidFill>
                  <a:schemeClr val="bg2"/>
                </a:solidFill>
              </a:rPr>
              <a:t>				- </a:t>
            </a:r>
            <a:r>
              <a:rPr lang="en-US" altLang="de-DE" sz="20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Kupferhülse wird in 							  Längsrichtung gedehnt</a:t>
            </a:r>
          </a:p>
          <a:p>
            <a:pPr algn="l"/>
            <a:endParaRPr lang="en-US" altLang="de-DE" sz="2000" b="1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de-DE" sz="20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- Riss in der Wand der 							  Durchkontaktierung</a:t>
            </a:r>
          </a:p>
          <a:p>
            <a:pPr algn="l"/>
            <a:endParaRPr lang="en-US" altLang="de-DE" sz="2000" b="1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de-DE" sz="20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- Rascher Schädigungsfortschritt</a:t>
            </a:r>
          </a:p>
          <a:p>
            <a:pPr algn="l"/>
            <a:endParaRPr lang="en-US" altLang="de-DE" sz="2000" b="1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de-DE" sz="20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- meist große Rissbreite</a:t>
            </a:r>
          </a:p>
          <a:p>
            <a:pPr algn="l"/>
            <a:endParaRPr lang="en-US" altLang="de-DE" sz="2000" b="1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de-DE" sz="20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- Unterbrochen bei Raumtemperatur</a:t>
            </a:r>
          </a:p>
          <a:p>
            <a:pPr algn="l"/>
            <a:r>
              <a:rPr lang="en-US" altLang="de-DE" sz="20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</a:p>
        </p:txBody>
      </p:sp>
      <p:pic>
        <p:nvPicPr>
          <p:cNvPr id="41988" name="Picture 6" descr="DSCN45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00125"/>
            <a:ext cx="2324100" cy="1743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9" name="Picture 8" descr="DSCN459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857500"/>
            <a:ext cx="2325688" cy="1744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0" name="Picture 10" descr="DSCN460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714875"/>
            <a:ext cx="2325688" cy="1744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1" name="Grafi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260350"/>
            <a:ext cx="12049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Grafi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142875"/>
            <a:ext cx="153193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47813" y="115888"/>
            <a:ext cx="5638800" cy="762000"/>
          </a:xfrm>
          <a:noFill/>
        </p:spPr>
        <p:txBody>
          <a:bodyPr lIns="90488" tIns="44450" rIns="90488" bIns="44450"/>
          <a:lstStyle/>
          <a:p>
            <a:r>
              <a:rPr lang="en-US" altLang="de-DE" sz="2400" b="1" smtClean="0">
                <a:solidFill>
                  <a:srgbClr val="000099"/>
                </a:solidFill>
                <a:latin typeface="Times New Roman" panose="02020603050405020304" pitchFamily="18" charset="0"/>
              </a:rPr>
              <a:t>Innenlagenabrisse:</a:t>
            </a:r>
          </a:p>
        </p:txBody>
      </p:sp>
      <p:pic>
        <p:nvPicPr>
          <p:cNvPr id="44036" name="Grafi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260350"/>
            <a:ext cx="12049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Grafi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142875"/>
            <a:ext cx="153193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cycle_Interconnec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5229" y="836712"/>
            <a:ext cx="7620000" cy="5715000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27200" y="234950"/>
            <a:ext cx="6167438" cy="762000"/>
          </a:xfrm>
          <a:noFill/>
        </p:spPr>
        <p:txBody>
          <a:bodyPr lIns="90488" tIns="44450" rIns="90488" bIns="44450"/>
          <a:lstStyle/>
          <a:p>
            <a:r>
              <a:rPr lang="en-US" altLang="de-DE" sz="2400" b="1" smtClean="0">
                <a:solidFill>
                  <a:srgbClr val="000099"/>
                </a:solidFill>
                <a:latin typeface="Times New Roman" panose="02020603050405020304" pitchFamily="18" charset="0"/>
              </a:rPr>
              <a:t>Typische Fehlerbilder - Innenlagenabrisse: </a:t>
            </a:r>
            <a:endParaRPr lang="en-US" altLang="de-DE" sz="2400" b="1" smtClean="0">
              <a:solidFill>
                <a:srgbClr val="000099"/>
              </a:solidFill>
            </a:endParaRPr>
          </a:p>
        </p:txBody>
      </p:sp>
      <p:sp>
        <p:nvSpPr>
          <p:cNvPr id="4608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357188" y="1357313"/>
            <a:ext cx="8429625" cy="4562475"/>
          </a:xfrm>
          <a:solidFill>
            <a:srgbClr val="FFCC99">
              <a:alpha val="50195"/>
            </a:srgbClr>
          </a:solidFill>
          <a:ln>
            <a:solidFill>
              <a:schemeClr val="tx2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de-DE" sz="2000" b="1" smtClean="0">
                <a:solidFill>
                  <a:schemeClr val="bg2"/>
                </a:solidFill>
              </a:rPr>
              <a:t>		</a:t>
            </a:r>
          </a:p>
          <a:p>
            <a:pPr algn="l"/>
            <a:r>
              <a:rPr lang="en-US" altLang="de-DE" sz="2000" b="1" smtClean="0">
                <a:solidFill>
                  <a:schemeClr val="bg2"/>
                </a:solidFill>
              </a:rPr>
              <a:t>				</a:t>
            </a:r>
          </a:p>
          <a:p>
            <a:pPr algn="l"/>
            <a:r>
              <a:rPr lang="en-US" altLang="de-DE" sz="2000" b="1" smtClean="0">
                <a:solidFill>
                  <a:schemeClr val="bg2"/>
                </a:solidFill>
              </a:rPr>
              <a:t>				</a:t>
            </a:r>
            <a:r>
              <a:rPr lang="en-US" altLang="de-DE" sz="20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Rascher Schädigungsfortschritt</a:t>
            </a:r>
          </a:p>
          <a:p>
            <a:pPr algn="l"/>
            <a:endParaRPr lang="en-US" altLang="de-DE" sz="2000" b="1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de-DE" sz="20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- meist große Rissbreite</a:t>
            </a:r>
          </a:p>
          <a:p>
            <a:pPr algn="l"/>
            <a:endParaRPr lang="en-US" altLang="de-DE" sz="2000" b="1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de-DE" sz="20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- Unterbrochen bei Raumtemperatur</a:t>
            </a:r>
          </a:p>
          <a:p>
            <a:pPr algn="l"/>
            <a:endParaRPr lang="en-US" altLang="de-DE" sz="2000" b="1" smtClean="0">
              <a:solidFill>
                <a:schemeClr val="bg2"/>
              </a:solidFill>
            </a:endParaRPr>
          </a:p>
          <a:p>
            <a:pPr algn="l"/>
            <a:r>
              <a:rPr lang="en-US" altLang="de-DE" sz="2000" b="1" smtClean="0">
                <a:solidFill>
                  <a:schemeClr val="bg2"/>
                </a:solidFill>
              </a:rPr>
              <a:t>			</a:t>
            </a:r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28688"/>
            <a:ext cx="2327275" cy="1746250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786063"/>
            <a:ext cx="2327275" cy="1746250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6" name="Picture 8" descr="DSCN437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643438"/>
            <a:ext cx="2325688" cy="1746250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7" name="Grafi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260350"/>
            <a:ext cx="12049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Grafi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142875"/>
            <a:ext cx="153193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47813" y="115888"/>
            <a:ext cx="5638800" cy="762000"/>
          </a:xfrm>
          <a:noFill/>
        </p:spPr>
        <p:txBody>
          <a:bodyPr lIns="90488" tIns="44450" rIns="90488" bIns="44450"/>
          <a:lstStyle/>
          <a:p>
            <a:r>
              <a:rPr lang="en-US" altLang="de-DE" sz="2400" b="1" smtClean="0">
                <a:solidFill>
                  <a:srgbClr val="000099"/>
                </a:solidFill>
                <a:latin typeface="Times New Roman" panose="02020603050405020304" pitchFamily="18" charset="0"/>
              </a:rPr>
              <a:t>Mikrovia-Targetpad-Abrisse:</a:t>
            </a:r>
          </a:p>
        </p:txBody>
      </p:sp>
      <p:pic>
        <p:nvPicPr>
          <p:cNvPr id="48132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260350"/>
            <a:ext cx="12049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Grafi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142875"/>
            <a:ext cx="153193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cycle_MV_pad_sep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2452" y="764704"/>
            <a:ext cx="7620000" cy="5715000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47813" y="115888"/>
            <a:ext cx="5638800" cy="762000"/>
          </a:xfrm>
          <a:noFill/>
        </p:spPr>
        <p:txBody>
          <a:bodyPr lIns="90488" tIns="44450" rIns="90488" bIns="44450"/>
          <a:lstStyle/>
          <a:p>
            <a:r>
              <a:rPr lang="en-US" altLang="de-DE" sz="2400" b="1" smtClean="0">
                <a:solidFill>
                  <a:srgbClr val="000099"/>
                </a:solidFill>
                <a:latin typeface="Times New Roman" panose="02020603050405020304" pitchFamily="18" charset="0"/>
              </a:rPr>
              <a:t>Mikrovia-Targetpad-Abrisse: </a:t>
            </a:r>
            <a:endParaRPr lang="en-US" altLang="de-DE" sz="2400" b="1" smtClean="0">
              <a:solidFill>
                <a:srgbClr val="000099"/>
              </a:solidFill>
            </a:endParaRPr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357188" y="1357313"/>
            <a:ext cx="8429625" cy="5214937"/>
          </a:xfrm>
          <a:solidFill>
            <a:srgbClr val="FFCC99">
              <a:alpha val="50195"/>
            </a:srgbClr>
          </a:solidFill>
          <a:ln>
            <a:solidFill>
              <a:schemeClr val="tx2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de-DE" sz="2000" b="1" smtClean="0">
                <a:solidFill>
                  <a:schemeClr val="bg2"/>
                </a:solidFill>
              </a:rPr>
              <a:t>- </a:t>
            </a:r>
          </a:p>
          <a:p>
            <a:endParaRPr lang="en-US" altLang="de-DE" sz="2000" b="1" smtClean="0">
              <a:solidFill>
                <a:schemeClr val="bg2"/>
              </a:solidFill>
            </a:endParaRPr>
          </a:p>
          <a:p>
            <a:endParaRPr lang="en-US" altLang="de-DE" sz="2000" b="1" smtClean="0">
              <a:solidFill>
                <a:schemeClr val="bg2"/>
              </a:solidFill>
            </a:endParaRPr>
          </a:p>
          <a:p>
            <a:endParaRPr lang="en-US" altLang="de-DE" sz="2000" b="1" smtClean="0">
              <a:solidFill>
                <a:schemeClr val="bg2"/>
              </a:solidFill>
            </a:endParaRPr>
          </a:p>
          <a:p>
            <a:endParaRPr lang="en-US" altLang="de-DE" sz="2000" b="1" smtClean="0">
              <a:solidFill>
                <a:schemeClr val="bg2"/>
              </a:solidFill>
            </a:endParaRPr>
          </a:p>
          <a:p>
            <a:endParaRPr lang="en-US" altLang="de-DE" sz="2000" b="1" smtClean="0">
              <a:solidFill>
                <a:schemeClr val="bg2"/>
              </a:solidFill>
            </a:endParaRPr>
          </a:p>
          <a:p>
            <a:endParaRPr lang="en-US" altLang="de-DE" sz="2000" b="1" smtClean="0">
              <a:solidFill>
                <a:schemeClr val="bg2"/>
              </a:solidFill>
            </a:endParaRPr>
          </a:p>
          <a:p>
            <a:endParaRPr lang="en-US" altLang="de-DE" sz="2000" b="1" smtClean="0">
              <a:solidFill>
                <a:schemeClr val="bg2"/>
              </a:solidFill>
            </a:endParaRPr>
          </a:p>
          <a:p>
            <a:endParaRPr lang="en-US" altLang="de-DE" sz="2000" b="1" smtClean="0">
              <a:solidFill>
                <a:schemeClr val="bg2"/>
              </a:solidFill>
            </a:endParaRPr>
          </a:p>
          <a:p>
            <a:endParaRPr lang="en-US" altLang="de-DE" sz="2000" b="1" smtClean="0">
              <a:solidFill>
                <a:schemeClr val="bg2"/>
              </a:solidFill>
            </a:endParaRPr>
          </a:p>
          <a:p>
            <a:endParaRPr lang="en-US" altLang="de-DE" sz="2000" b="1" smtClean="0">
              <a:solidFill>
                <a:schemeClr val="bg2"/>
              </a:solidFill>
            </a:endParaRPr>
          </a:p>
          <a:p>
            <a:pPr algn="l"/>
            <a:r>
              <a:rPr lang="en-US" altLang="de-DE" sz="2000" b="1" smtClean="0">
                <a:solidFill>
                  <a:schemeClr val="bg2"/>
                </a:solidFill>
              </a:rPr>
              <a:t>	</a:t>
            </a:r>
            <a:r>
              <a:rPr lang="en-US" altLang="de-DE" sz="20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Schädigung meist erst ab 190°C</a:t>
            </a:r>
          </a:p>
          <a:p>
            <a:pPr algn="l"/>
            <a:r>
              <a:rPr lang="en-US" altLang="de-DE" sz="20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Abriss vom Capture Pad bei Kontraktion (Abkühlung)</a:t>
            </a:r>
          </a:p>
        </p:txBody>
      </p:sp>
      <p:pic>
        <p:nvPicPr>
          <p:cNvPr id="50180" name="Picture 4" descr="MV floating MV Stress 0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571625"/>
            <a:ext cx="4214812" cy="3571875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1" name="Picture 6" descr="MV Contraction Stress 0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1571625"/>
            <a:ext cx="3827462" cy="3581400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2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260350"/>
            <a:ext cx="12049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Grafi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142875"/>
            <a:ext cx="153193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55800" y="309563"/>
            <a:ext cx="5638800" cy="762000"/>
          </a:xfrm>
          <a:noFill/>
        </p:spPr>
        <p:txBody>
          <a:bodyPr lIns="90488" tIns="44450" rIns="90488" bIns="44450"/>
          <a:lstStyle/>
          <a:p>
            <a:r>
              <a:rPr lang="en-US" altLang="de-DE" sz="2400" b="1" smtClean="0">
                <a:solidFill>
                  <a:srgbClr val="000099"/>
                </a:solidFill>
                <a:latin typeface="Times New Roman" panose="02020603050405020304" pitchFamily="18" charset="0"/>
              </a:rPr>
              <a:t>Typische Mikrovia-Schädigungsbilder:</a:t>
            </a:r>
            <a:endParaRPr lang="en-US" altLang="de-DE" sz="2400" b="1" smtClean="0">
              <a:solidFill>
                <a:srgbClr val="000099"/>
              </a:solidFill>
            </a:endParaRPr>
          </a:p>
        </p:txBody>
      </p:sp>
      <p:sp>
        <p:nvSpPr>
          <p:cNvPr id="52227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357188" y="1357313"/>
            <a:ext cx="8429625" cy="4562475"/>
          </a:xfrm>
          <a:solidFill>
            <a:srgbClr val="FFCC99">
              <a:alpha val="50195"/>
            </a:srgbClr>
          </a:solidFill>
          <a:ln>
            <a:solidFill>
              <a:schemeClr val="tx2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de-DE" sz="2000" b="1" smtClean="0">
                <a:solidFill>
                  <a:schemeClr val="bg2"/>
                </a:solidFill>
              </a:rPr>
              <a:t>		</a:t>
            </a:r>
          </a:p>
          <a:p>
            <a:pPr algn="l"/>
            <a:r>
              <a:rPr lang="en-US" altLang="de-DE" sz="2000" b="1" smtClean="0">
                <a:solidFill>
                  <a:schemeClr val="bg2"/>
                </a:solidFill>
              </a:rPr>
              <a:t>				</a:t>
            </a:r>
            <a:r>
              <a:rPr lang="en-US" altLang="de-DE" sz="20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Target-Pad Abriss</a:t>
            </a:r>
          </a:p>
          <a:p>
            <a:pPr algn="l"/>
            <a:endParaRPr lang="en-US" altLang="de-DE" sz="2000" b="1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de-DE" sz="20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</a:p>
          <a:p>
            <a:pPr algn="l"/>
            <a:r>
              <a:rPr lang="en-US" altLang="de-DE" sz="20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</a:p>
          <a:p>
            <a:pPr algn="l"/>
            <a:endParaRPr lang="en-US" altLang="de-DE" sz="2000" b="1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de-DE" sz="20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- Abriss Capture Pad</a:t>
            </a:r>
          </a:p>
          <a:p>
            <a:pPr algn="l"/>
            <a:endParaRPr lang="en-US" altLang="de-DE" sz="2000" b="1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de-DE" sz="20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</a:p>
          <a:p>
            <a:pPr algn="l"/>
            <a:endParaRPr lang="en-US" altLang="de-DE" sz="2000" b="1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altLang="de-DE" sz="2000" b="1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de-DE" sz="20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- Microvia Corner Cracks</a:t>
            </a:r>
          </a:p>
        </p:txBody>
      </p:sp>
      <p:pic>
        <p:nvPicPr>
          <p:cNvPr id="52228" name="Picture 5" descr="pwb1437_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00125"/>
            <a:ext cx="2328863" cy="1746250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9" name="Picture 4" descr="4320_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857500"/>
            <a:ext cx="2328863" cy="1746250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0" name="Picture 4" descr="4336_2_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714875"/>
            <a:ext cx="2328863" cy="1746250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1" name="Grafi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260350"/>
            <a:ext cx="12049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2" name="Grafi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142875"/>
            <a:ext cx="153193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47813" y="115888"/>
            <a:ext cx="5638800" cy="762000"/>
          </a:xfrm>
          <a:noFill/>
        </p:spPr>
        <p:txBody>
          <a:bodyPr lIns="90488" tIns="44450" rIns="90488" bIns="44450"/>
          <a:lstStyle/>
          <a:p>
            <a:r>
              <a:rPr lang="en-US" altLang="de-DE" sz="2400" b="1" smtClean="0">
                <a:solidFill>
                  <a:srgbClr val="000099"/>
                </a:solidFill>
                <a:latin typeface="Times New Roman" panose="02020603050405020304" pitchFamily="18" charset="0"/>
              </a:rPr>
              <a:t>“Corner Cracks”:</a:t>
            </a:r>
          </a:p>
        </p:txBody>
      </p:sp>
      <p:pic>
        <p:nvPicPr>
          <p:cNvPr id="54276" name="Grafi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260350"/>
            <a:ext cx="12049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Grafi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142875"/>
            <a:ext cx="153193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cycle_Corner_Crack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7584" y="764704"/>
            <a:ext cx="7620000" cy="5715000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00188" y="642938"/>
            <a:ext cx="6167437" cy="527050"/>
          </a:xfrm>
          <a:noFill/>
        </p:spPr>
        <p:txBody>
          <a:bodyPr lIns="90488" tIns="44450" rIns="90488" bIns="44450"/>
          <a:lstStyle/>
          <a:p>
            <a:r>
              <a:rPr lang="en-US" altLang="de-DE" sz="2400" b="1" smtClean="0">
                <a:solidFill>
                  <a:srgbClr val="000099"/>
                </a:solidFill>
                <a:latin typeface="Times New Roman" panose="02020603050405020304" pitchFamily="18" charset="0"/>
              </a:rPr>
              <a:t>Typische Corner-Crack-Schädigungsbilder:</a:t>
            </a:r>
            <a:endParaRPr lang="en-US" altLang="de-DE" sz="2400" b="1" smtClean="0">
              <a:solidFill>
                <a:srgbClr val="000099"/>
              </a:solidFill>
            </a:endParaRPr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357188" y="1357313"/>
            <a:ext cx="8429625" cy="4562475"/>
          </a:xfrm>
          <a:solidFill>
            <a:srgbClr val="FFCC99">
              <a:alpha val="50195"/>
            </a:srgbClr>
          </a:solidFill>
          <a:ln>
            <a:solidFill>
              <a:schemeClr val="tx2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de-DE" sz="2000" b="1" smtClean="0">
                <a:solidFill>
                  <a:schemeClr val="bg2"/>
                </a:solidFill>
              </a:rPr>
              <a:t>		</a:t>
            </a:r>
          </a:p>
          <a:p>
            <a:pPr algn="l"/>
            <a:r>
              <a:rPr lang="en-US" altLang="de-DE" sz="2000" b="1" smtClean="0">
                <a:solidFill>
                  <a:schemeClr val="bg2"/>
                </a:solidFill>
              </a:rPr>
              <a:t>				</a:t>
            </a:r>
            <a:r>
              <a:rPr lang="en-US" altLang="de-DE" sz="20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Riss im 90° Knie</a:t>
            </a:r>
          </a:p>
          <a:p>
            <a:pPr algn="l"/>
            <a:endParaRPr lang="en-US" altLang="de-DE" sz="2000" b="1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de-DE" sz="20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</a:p>
          <a:p>
            <a:pPr algn="l"/>
            <a:r>
              <a:rPr lang="en-US" altLang="de-DE" sz="20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- häufiger bei Bleifrei-Technologie</a:t>
            </a:r>
          </a:p>
          <a:p>
            <a:pPr algn="l"/>
            <a:endParaRPr lang="en-US" altLang="de-DE" sz="2000" b="1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altLang="de-DE" sz="2000" b="1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de-DE" sz="20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- mech. Belastung wird an Oberfläche 					  gedrängt	</a:t>
            </a:r>
          </a:p>
          <a:p>
            <a:pPr algn="l"/>
            <a:r>
              <a:rPr lang="en-US" altLang="de-DE" sz="20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</a:p>
          <a:p>
            <a:pPr algn="l"/>
            <a:r>
              <a:rPr lang="en-US" altLang="de-DE" sz="20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- typisch kleine Risse</a:t>
            </a:r>
          </a:p>
          <a:p>
            <a:pPr algn="l"/>
            <a:r>
              <a:rPr lang="en-US" altLang="de-DE" sz="2000" b="1" smtClean="0">
                <a:solidFill>
                  <a:schemeClr val="bg2"/>
                </a:solidFill>
              </a:rPr>
              <a:t>				</a:t>
            </a:r>
          </a:p>
        </p:txBody>
      </p:sp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500188"/>
            <a:ext cx="2714625" cy="2036762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3643313"/>
            <a:ext cx="2716212" cy="2038350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6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260350"/>
            <a:ext cx="12049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Grafi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142875"/>
            <a:ext cx="153193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71625" y="285750"/>
            <a:ext cx="5638800" cy="762000"/>
          </a:xfrm>
          <a:noFill/>
        </p:spPr>
        <p:txBody>
          <a:bodyPr lIns="90488" tIns="44450" rIns="90488" bIns="44450"/>
          <a:lstStyle/>
          <a:p>
            <a:r>
              <a:rPr lang="en-US" altLang="de-DE" sz="2400" b="1" smtClean="0">
                <a:solidFill>
                  <a:srgbClr val="000099"/>
                </a:solidFill>
                <a:latin typeface="Times New Roman" panose="02020603050405020304" pitchFamily="18" charset="0"/>
              </a:rPr>
              <a:t>Delamination</a:t>
            </a:r>
          </a:p>
        </p:txBody>
      </p:sp>
      <p:pic>
        <p:nvPicPr>
          <p:cNvPr id="58372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260350"/>
            <a:ext cx="12049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Grafi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142875"/>
            <a:ext cx="153193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cycle_Delam_1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7584" y="809117"/>
            <a:ext cx="7620000" cy="5715000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47813" y="549275"/>
            <a:ext cx="5638800" cy="762000"/>
          </a:xfrm>
          <a:noFill/>
        </p:spPr>
        <p:txBody>
          <a:bodyPr lIns="90488" tIns="44450" rIns="90488" bIns="44450"/>
          <a:lstStyle/>
          <a:p>
            <a:r>
              <a:rPr lang="en-US" altLang="de-DE" sz="2400" b="1" smtClean="0">
                <a:solidFill>
                  <a:srgbClr val="000099"/>
                </a:solidFill>
                <a:latin typeface="Times New Roman" panose="02020603050405020304" pitchFamily="18" charset="0"/>
              </a:rPr>
              <a:t>Delaminationstest:</a:t>
            </a:r>
          </a:p>
        </p:txBody>
      </p:sp>
      <p:pic>
        <p:nvPicPr>
          <p:cNvPr id="60419" name="Picture 7" descr="Cap_Coup_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3500438"/>
            <a:ext cx="6248400" cy="28956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20" name="Rectangle 8"/>
          <p:cNvSpPr>
            <a:spLocks noChangeArrowheads="1"/>
          </p:cNvSpPr>
          <p:nvPr/>
        </p:nvSpPr>
        <p:spPr bwMode="auto">
          <a:xfrm>
            <a:off x="571500" y="1500188"/>
            <a:ext cx="471487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 sz="180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de-DE" sz="1800" b="1">
                <a:solidFill>
                  <a:srgbClr val="000099"/>
                </a:solidFill>
                <a:latin typeface="Times New Roman" panose="02020603050405020304" pitchFamily="18" charset="0"/>
              </a:rPr>
              <a:t>Prüfung auf </a:t>
            </a:r>
            <a:r>
              <a:rPr lang="en-US" altLang="de-DE" sz="2000" b="1">
                <a:solidFill>
                  <a:srgbClr val="000099"/>
                </a:solidFill>
                <a:latin typeface="Times New Roman" panose="02020603050405020304" pitchFamily="18" charset="0"/>
              </a:rPr>
              <a:t>Delamination</a:t>
            </a:r>
            <a:r>
              <a:rPr lang="en-US" altLang="de-DE" sz="1800" b="1">
                <a:solidFill>
                  <a:srgbClr val="000099"/>
                </a:solidFill>
                <a:latin typeface="Times New Roman" panose="02020603050405020304" pitchFamily="18" charset="0"/>
              </a:rPr>
              <a:t> über </a:t>
            </a:r>
          </a:p>
          <a:p>
            <a:pPr eaLnBrk="1" hangingPunct="1">
              <a:buFontTx/>
              <a:buNone/>
            </a:pPr>
            <a:r>
              <a:rPr lang="en-US" altLang="de-DE" sz="1800" b="1">
                <a:solidFill>
                  <a:srgbClr val="000099"/>
                </a:solidFill>
                <a:latin typeface="Times New Roman" panose="02020603050405020304" pitchFamily="18" charset="0"/>
              </a:rPr>
              <a:t>  Kapazitätsmessung</a:t>
            </a:r>
          </a:p>
          <a:p>
            <a:pPr eaLnBrk="1" hangingPunct="1"/>
            <a:r>
              <a:rPr lang="en-US" altLang="de-DE" sz="1800" b="1">
                <a:solidFill>
                  <a:srgbClr val="000099"/>
                </a:solidFill>
                <a:latin typeface="Times New Roman" panose="02020603050405020304" pitchFamily="18" charset="0"/>
              </a:rPr>
              <a:t> Testpunkte in IST Coupon integriert</a:t>
            </a:r>
          </a:p>
          <a:p>
            <a:pPr eaLnBrk="1" hangingPunct="1"/>
            <a:r>
              <a:rPr lang="en-US" altLang="de-DE" sz="1800" b="1">
                <a:solidFill>
                  <a:srgbClr val="000099"/>
                </a:solidFill>
                <a:latin typeface="Times New Roman" panose="02020603050405020304" pitchFamily="18" charset="0"/>
              </a:rPr>
              <a:t> Vergleich Kapazität </a:t>
            </a:r>
            <a:r>
              <a:rPr lang="en-US" altLang="de-DE" sz="1800" b="1" u="sng">
                <a:solidFill>
                  <a:srgbClr val="000099"/>
                </a:solidFill>
                <a:latin typeface="Times New Roman" panose="02020603050405020304" pitchFamily="18" charset="0"/>
              </a:rPr>
              <a:t>vor</a:t>
            </a:r>
            <a:r>
              <a:rPr lang="en-US" altLang="de-DE" sz="1800" b="1">
                <a:solidFill>
                  <a:srgbClr val="000099"/>
                </a:solidFill>
                <a:latin typeface="Times New Roman" panose="02020603050405020304" pitchFamily="18" charset="0"/>
              </a:rPr>
              <a:t> und </a:t>
            </a:r>
            <a:r>
              <a:rPr lang="en-US" altLang="de-DE" sz="1800" b="1" u="sng">
                <a:solidFill>
                  <a:srgbClr val="000099"/>
                </a:solidFill>
                <a:latin typeface="Times New Roman" panose="02020603050405020304" pitchFamily="18" charset="0"/>
              </a:rPr>
              <a:t>nach</a:t>
            </a:r>
            <a:r>
              <a:rPr lang="en-US" altLang="de-DE" sz="1800" b="1">
                <a:solidFill>
                  <a:srgbClr val="000099"/>
                </a:solidFill>
                <a:latin typeface="Times New Roman" panose="02020603050405020304" pitchFamily="18" charset="0"/>
              </a:rPr>
              <a:t> IST Test</a:t>
            </a:r>
          </a:p>
          <a:p>
            <a:pPr eaLnBrk="1" hangingPunct="1">
              <a:buFontTx/>
              <a:buNone/>
            </a:pPr>
            <a:endParaRPr lang="en-US" altLang="de-DE" sz="240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0421" name="Picture 4" descr="Blister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1571625"/>
            <a:ext cx="2667000" cy="15462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2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260350"/>
            <a:ext cx="12049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Grafi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142875"/>
            <a:ext cx="153193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4"/>
          <p:cNvSpPr>
            <a:spLocks noChangeArrowheads="1"/>
          </p:cNvSpPr>
          <p:nvPr/>
        </p:nvSpPr>
        <p:spPr bwMode="auto">
          <a:xfrm>
            <a:off x="684213" y="2565400"/>
            <a:ext cx="77724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de-DE" sz="2800">
                <a:solidFill>
                  <a:srgbClr val="000099"/>
                </a:solidFill>
                <a:latin typeface="Times New Roman" panose="02020603050405020304" pitchFamily="18" charset="0"/>
              </a:rPr>
              <a:t>Bleifrei-Lötprozesse:       </a:t>
            </a:r>
            <a:r>
              <a:rPr lang="en-US" altLang="de-DE" sz="1800">
                <a:solidFill>
                  <a:srgbClr val="000099"/>
                </a:solidFill>
                <a:latin typeface="Times New Roman" panose="02020603050405020304" pitchFamily="18" charset="0"/>
              </a:rPr>
              <a:t>Löttemperaturen &gt; 260°C</a:t>
            </a:r>
          </a:p>
          <a:p>
            <a:pPr eaLnBrk="1" hangingPunct="1">
              <a:buFontTx/>
              <a:buNone/>
            </a:pPr>
            <a:r>
              <a:rPr lang="en-US" altLang="de-DE" sz="1800">
                <a:solidFill>
                  <a:srgbClr val="000099"/>
                </a:solidFill>
                <a:latin typeface="Times New Roman" panose="02020603050405020304" pitchFamily="18" charset="0"/>
              </a:rPr>
              <a:t>				Hot Air Levelling</a:t>
            </a:r>
          </a:p>
          <a:p>
            <a:pPr eaLnBrk="1" hangingPunct="1">
              <a:buFontTx/>
              <a:buNone/>
            </a:pPr>
            <a:r>
              <a:rPr lang="en-US" altLang="de-DE" sz="1800">
                <a:solidFill>
                  <a:srgbClr val="000099"/>
                </a:solidFill>
                <a:latin typeface="Times New Roman" panose="02020603050405020304" pitchFamily="18" charset="0"/>
              </a:rPr>
              <a:t>				6-fach Rework</a:t>
            </a:r>
          </a:p>
          <a:p>
            <a:pPr algn="ctr" eaLnBrk="1" hangingPunct="1">
              <a:buFontTx/>
              <a:buNone/>
            </a:pPr>
            <a:endParaRPr lang="en-US" altLang="de-DE" sz="2800">
              <a:solidFill>
                <a:srgbClr val="000099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de-DE" sz="2800">
                <a:solidFill>
                  <a:srgbClr val="000099"/>
                </a:solidFill>
                <a:latin typeface="Times New Roman" panose="02020603050405020304" pitchFamily="18" charset="0"/>
              </a:rPr>
              <a:t>Hohe Zuverlässigkeit: 	</a:t>
            </a:r>
            <a:r>
              <a:rPr lang="en-US" altLang="de-DE" sz="1800">
                <a:solidFill>
                  <a:srgbClr val="000099"/>
                </a:solidFill>
                <a:latin typeface="Times New Roman" panose="02020603050405020304" pitchFamily="18" charset="0"/>
              </a:rPr>
              <a:t>Medizintechnik</a:t>
            </a:r>
          </a:p>
          <a:p>
            <a:pPr eaLnBrk="1" hangingPunct="1">
              <a:buFontTx/>
              <a:buNone/>
            </a:pPr>
            <a:r>
              <a:rPr lang="en-US" altLang="de-DE" sz="1800">
                <a:solidFill>
                  <a:srgbClr val="000099"/>
                </a:solidFill>
                <a:latin typeface="Times New Roman" panose="02020603050405020304" pitchFamily="18" charset="0"/>
              </a:rPr>
              <a:t>				Luft/Raumfahrt</a:t>
            </a:r>
          </a:p>
          <a:p>
            <a:pPr eaLnBrk="1" hangingPunct="1">
              <a:buFontTx/>
              <a:buNone/>
            </a:pPr>
            <a:r>
              <a:rPr lang="en-US" altLang="de-DE" sz="1800">
                <a:solidFill>
                  <a:srgbClr val="000099"/>
                </a:solidFill>
                <a:latin typeface="Times New Roman" panose="02020603050405020304" pitchFamily="18" charset="0"/>
              </a:rPr>
              <a:t>				Rüstung</a:t>
            </a:r>
          </a:p>
          <a:p>
            <a:pPr eaLnBrk="1" hangingPunct="1">
              <a:buFontTx/>
              <a:buNone/>
            </a:pPr>
            <a:r>
              <a:rPr lang="en-US" altLang="de-DE" sz="1800">
                <a:solidFill>
                  <a:srgbClr val="000099"/>
                </a:solidFill>
                <a:latin typeface="Times New Roman" panose="02020603050405020304" pitchFamily="18" charset="0"/>
              </a:rPr>
              <a:t>				Automotive/Bahnbereich</a:t>
            </a:r>
          </a:p>
          <a:p>
            <a:pPr eaLnBrk="1" hangingPunct="1">
              <a:buFontTx/>
              <a:buNone/>
            </a:pPr>
            <a:r>
              <a:rPr lang="en-US" altLang="de-DE" sz="1800">
                <a:solidFill>
                  <a:srgbClr val="000099"/>
                </a:solidFill>
                <a:latin typeface="Times New Roman" panose="02020603050405020304" pitchFamily="18" charset="0"/>
              </a:rPr>
              <a:t>				</a:t>
            </a:r>
          </a:p>
          <a:p>
            <a:pPr eaLnBrk="1" hangingPunct="1">
              <a:buFontTx/>
              <a:buNone/>
            </a:pPr>
            <a:r>
              <a:rPr lang="en-US" altLang="de-DE" sz="1800">
                <a:solidFill>
                  <a:srgbClr val="000099"/>
                </a:solidFill>
                <a:latin typeface="Times New Roman" panose="02020603050405020304" pitchFamily="18" charset="0"/>
              </a:rPr>
              <a:t>				</a:t>
            </a:r>
          </a:p>
          <a:p>
            <a:pPr eaLnBrk="1" hangingPunct="1">
              <a:buFontTx/>
              <a:buNone/>
            </a:pPr>
            <a:r>
              <a:rPr lang="en-US" altLang="de-DE" sz="1800">
                <a:solidFill>
                  <a:srgbClr val="000099"/>
                </a:solidFill>
                <a:latin typeface="Times New Roman" panose="02020603050405020304" pitchFamily="18" charset="0"/>
              </a:rPr>
              <a:t>				</a:t>
            </a:r>
          </a:p>
          <a:p>
            <a:pPr eaLnBrk="1" hangingPunct="1">
              <a:buFontTx/>
              <a:buNone/>
            </a:pPr>
            <a:endParaRPr lang="en-US" altLang="de-DE" sz="1800">
              <a:solidFill>
                <a:srgbClr val="000099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buFontTx/>
              <a:buNone/>
            </a:pPr>
            <a:endParaRPr lang="en-US" altLang="de-DE" sz="1800">
              <a:solidFill>
                <a:srgbClr val="000099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buFontTx/>
              <a:buNone/>
            </a:pPr>
            <a:endParaRPr lang="en-US" altLang="de-DE" sz="180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71" name="Rectangle 15"/>
          <p:cNvSpPr>
            <a:spLocks noGrp="1" noChangeArrowheads="1"/>
          </p:cNvSpPr>
          <p:nvPr>
            <p:ph type="ctrTitle"/>
          </p:nvPr>
        </p:nvSpPr>
        <p:spPr>
          <a:xfrm>
            <a:off x="755650" y="1052513"/>
            <a:ext cx="7632700" cy="762000"/>
          </a:xfrm>
          <a:noFill/>
        </p:spPr>
        <p:txBody>
          <a:bodyPr lIns="90488" tIns="44450" rIns="90488" bIns="44450"/>
          <a:lstStyle/>
          <a:p>
            <a:r>
              <a:rPr lang="en-US" altLang="de-DE" sz="2800" b="1" smtClean="0">
                <a:solidFill>
                  <a:srgbClr val="000099"/>
                </a:solidFill>
                <a:latin typeface="Times New Roman" panose="02020603050405020304" pitchFamily="18" charset="0"/>
              </a:rPr>
              <a:t>Zukünftige </a:t>
            </a:r>
            <a:r>
              <a:rPr lang="en-US" altLang="de-DE" sz="2400" b="1" smtClean="0">
                <a:solidFill>
                  <a:srgbClr val="000099"/>
                </a:solidFill>
                <a:latin typeface="Times New Roman" panose="02020603050405020304" pitchFamily="18" charset="0"/>
              </a:rPr>
              <a:t>Anforderungen</a:t>
            </a:r>
            <a:r>
              <a:rPr lang="en-US" altLang="de-DE" sz="2800" b="1" smtClean="0">
                <a:solidFill>
                  <a:srgbClr val="000099"/>
                </a:solidFill>
                <a:latin typeface="Times New Roman" panose="02020603050405020304" pitchFamily="18" charset="0"/>
              </a:rPr>
              <a:t> an die Leiterplatte:</a:t>
            </a:r>
          </a:p>
        </p:txBody>
      </p:sp>
      <p:pic>
        <p:nvPicPr>
          <p:cNvPr id="7172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260350"/>
            <a:ext cx="12049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142875"/>
            <a:ext cx="153193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47813" y="549275"/>
            <a:ext cx="5638800" cy="762000"/>
          </a:xfrm>
          <a:noFill/>
        </p:spPr>
        <p:txBody>
          <a:bodyPr lIns="90488" tIns="44450" rIns="90488" bIns="44450"/>
          <a:lstStyle/>
          <a:p>
            <a:r>
              <a:rPr lang="en-US" altLang="de-DE" sz="2400" b="1" smtClean="0">
                <a:solidFill>
                  <a:srgbClr val="000099"/>
                </a:solidFill>
                <a:latin typeface="Times New Roman" panose="02020603050405020304" pitchFamily="18" charset="0"/>
              </a:rPr>
              <a:t>Delaminationstest:</a:t>
            </a:r>
          </a:p>
        </p:txBody>
      </p:sp>
      <p:pic>
        <p:nvPicPr>
          <p:cNvPr id="62467" name="Picture 5" descr="pwb2396_Macro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412875"/>
            <a:ext cx="3711575" cy="2311400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8" name="Picture 6" descr="pwb2400_comp_0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3913188"/>
            <a:ext cx="3711575" cy="2311400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9" name="Picture 7"/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3913188"/>
            <a:ext cx="3714750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1428750"/>
            <a:ext cx="371475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1" name="Rectangle 8"/>
          <p:cNvSpPr>
            <a:spLocks noChangeArrowheads="1"/>
          </p:cNvSpPr>
          <p:nvPr/>
        </p:nvSpPr>
        <p:spPr bwMode="auto">
          <a:xfrm>
            <a:off x="4786313" y="3484563"/>
            <a:ext cx="371475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de-DE" sz="1400">
                <a:solidFill>
                  <a:srgbClr val="000099"/>
                </a:solidFill>
                <a:latin typeface="Times New Roman" panose="02020603050405020304" pitchFamily="18" charset="0"/>
              </a:rPr>
              <a:t>Absolute Kapazitätswerte vor und nach IST Test</a:t>
            </a:r>
          </a:p>
          <a:p>
            <a:pPr eaLnBrk="1" hangingPunct="1">
              <a:buFontTx/>
              <a:buNone/>
            </a:pPr>
            <a:endParaRPr lang="en-US" altLang="de-DE" sz="240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62472" name="Rectangle 8"/>
          <p:cNvSpPr>
            <a:spLocks noChangeArrowheads="1"/>
          </p:cNvSpPr>
          <p:nvPr/>
        </p:nvSpPr>
        <p:spPr bwMode="auto">
          <a:xfrm>
            <a:off x="4929188" y="5984875"/>
            <a:ext cx="3500437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de-DE" sz="1400">
                <a:solidFill>
                  <a:srgbClr val="000099"/>
                </a:solidFill>
                <a:latin typeface="Times New Roman" panose="02020603050405020304" pitchFamily="18" charset="0"/>
              </a:rPr>
              <a:t>Relative Kapazitätsänderung durch IST Test</a:t>
            </a:r>
          </a:p>
          <a:p>
            <a:pPr eaLnBrk="1" hangingPunct="1">
              <a:buFontTx/>
              <a:buNone/>
            </a:pPr>
            <a:endParaRPr lang="en-US" altLang="de-DE" sz="240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2473" name="Grafi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260350"/>
            <a:ext cx="12049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4" name="Grafik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142875"/>
            <a:ext cx="153193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47813" y="549275"/>
            <a:ext cx="5638800" cy="762000"/>
          </a:xfrm>
          <a:noFill/>
        </p:spPr>
        <p:txBody>
          <a:bodyPr lIns="90488" tIns="44450" rIns="90488" bIns="44450"/>
          <a:lstStyle/>
          <a:p>
            <a:r>
              <a:rPr lang="en-US" altLang="de-DE" sz="2400" b="1" smtClean="0">
                <a:solidFill>
                  <a:srgbClr val="000099"/>
                </a:solidFill>
                <a:latin typeface="Times New Roman" panose="02020603050405020304" pitchFamily="18" charset="0"/>
              </a:rPr>
              <a:t>DELAM-Tester:</a:t>
            </a:r>
          </a:p>
        </p:txBody>
      </p:sp>
      <p:sp>
        <p:nvSpPr>
          <p:cNvPr id="64515" name="Rectangle 8"/>
          <p:cNvSpPr>
            <a:spLocks noChangeArrowheads="1"/>
          </p:cNvSpPr>
          <p:nvPr/>
        </p:nvSpPr>
        <p:spPr bwMode="auto">
          <a:xfrm>
            <a:off x="468313" y="5445125"/>
            <a:ext cx="45720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 sz="1800" b="1">
                <a:solidFill>
                  <a:srgbClr val="000099"/>
                </a:solidFill>
                <a:latin typeface="Times New Roman" panose="02020603050405020304" pitchFamily="18" charset="0"/>
              </a:rPr>
              <a:t> PC-gesteuerte Auswertung der        Kapazitätsänderung</a:t>
            </a:r>
          </a:p>
          <a:p>
            <a:pPr eaLnBrk="1" hangingPunct="1"/>
            <a:r>
              <a:rPr lang="en-US" altLang="de-DE" sz="1800" b="1">
                <a:solidFill>
                  <a:srgbClr val="000099"/>
                </a:solidFill>
                <a:latin typeface="Times New Roman" panose="02020603050405020304" pitchFamily="18" charset="0"/>
              </a:rPr>
              <a:t> Testpunkte in IST Coupon integriert</a:t>
            </a:r>
          </a:p>
          <a:p>
            <a:pPr eaLnBrk="1" hangingPunct="1"/>
            <a:endParaRPr lang="en-US" altLang="de-DE" sz="1800" b="1">
              <a:solidFill>
                <a:srgbClr val="000099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en-US" altLang="de-DE" sz="240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" name="Picture 5" descr="MIST Davids version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03350" y="1341438"/>
            <a:ext cx="5978525" cy="39846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677" name="Picture 3" descr="IMG_195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8263" y="5445125"/>
            <a:ext cx="2535237" cy="1143000"/>
          </a:xfrm>
          <a:prstGeom prst="rect">
            <a:avLst/>
          </a:prstGeom>
          <a:noFill/>
          <a:ln w="9525" algn="in">
            <a:solidFill>
              <a:schemeClr val="bg2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4518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260350"/>
            <a:ext cx="12049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9" name="Grafi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142875"/>
            <a:ext cx="153193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41488" y="561975"/>
            <a:ext cx="5638800" cy="762000"/>
          </a:xfrm>
          <a:noFill/>
        </p:spPr>
        <p:txBody>
          <a:bodyPr lIns="90488" tIns="44450" rIns="90488" bIns="44450"/>
          <a:lstStyle/>
          <a:p>
            <a:r>
              <a:rPr lang="en-US" altLang="de-DE" sz="2400" b="1" smtClean="0">
                <a:solidFill>
                  <a:srgbClr val="000099"/>
                </a:solidFill>
                <a:latin typeface="Times New Roman" panose="02020603050405020304" pitchFamily="18" charset="0"/>
              </a:rPr>
              <a:t>Einflussgrößen auf Zyklenfestigkeit:</a:t>
            </a:r>
          </a:p>
        </p:txBody>
      </p:sp>
      <p:sp>
        <p:nvSpPr>
          <p:cNvPr id="66563" name="Rectangle 4"/>
          <p:cNvSpPr>
            <a:spLocks noChangeArrowheads="1"/>
          </p:cNvSpPr>
          <p:nvPr/>
        </p:nvSpPr>
        <p:spPr bwMode="auto">
          <a:xfrm>
            <a:off x="1187450" y="1268413"/>
            <a:ext cx="6745288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 sz="2400">
                <a:solidFill>
                  <a:srgbClr val="000099"/>
                </a:solidFill>
                <a:latin typeface="Times New Roman" panose="02020603050405020304" pitchFamily="18" charset="0"/>
              </a:rPr>
              <a:t> Temperatur</a:t>
            </a:r>
          </a:p>
          <a:p>
            <a:pPr eaLnBrk="1" hangingPunct="1"/>
            <a:r>
              <a:rPr lang="en-US" altLang="de-DE" sz="2400">
                <a:solidFill>
                  <a:srgbClr val="000099"/>
                </a:solidFill>
                <a:latin typeface="Times New Roman" panose="02020603050405020304" pitchFamily="18" charset="0"/>
              </a:rPr>
              <a:t> Bohrlochdurchmesser</a:t>
            </a:r>
          </a:p>
          <a:p>
            <a:pPr eaLnBrk="1" hangingPunct="1"/>
            <a:r>
              <a:rPr lang="en-US" altLang="de-DE" sz="2400">
                <a:solidFill>
                  <a:srgbClr val="000099"/>
                </a:solidFill>
                <a:latin typeface="Times New Roman" panose="02020603050405020304" pitchFamily="18" charset="0"/>
              </a:rPr>
              <a:t> Leiterplattendicke</a:t>
            </a:r>
          </a:p>
          <a:p>
            <a:pPr eaLnBrk="1" hangingPunct="1"/>
            <a:r>
              <a:rPr lang="en-US" altLang="de-DE" sz="2400">
                <a:solidFill>
                  <a:srgbClr val="000099"/>
                </a:solidFill>
                <a:latin typeface="Times New Roman" panose="02020603050405020304" pitchFamily="18" charset="0"/>
              </a:rPr>
              <a:t> Ausdehnungskoeffizient des Basismaterials (CTE)</a:t>
            </a:r>
          </a:p>
          <a:p>
            <a:pPr eaLnBrk="1" hangingPunct="1"/>
            <a:r>
              <a:rPr lang="en-US" altLang="de-DE" sz="2400">
                <a:solidFill>
                  <a:srgbClr val="000099"/>
                </a:solidFill>
                <a:latin typeface="Times New Roman" panose="02020603050405020304" pitchFamily="18" charset="0"/>
              </a:rPr>
              <a:t> Kupferdicke in der Hülse</a:t>
            </a:r>
          </a:p>
          <a:p>
            <a:pPr eaLnBrk="1" hangingPunct="1"/>
            <a:r>
              <a:rPr lang="en-US" altLang="de-DE" sz="2400">
                <a:solidFill>
                  <a:srgbClr val="000099"/>
                </a:solidFill>
                <a:latin typeface="Times New Roman" panose="02020603050405020304" pitchFamily="18" charset="0"/>
              </a:rPr>
              <a:t> Abstand der Bohrungen (Raster) </a:t>
            </a:r>
          </a:p>
          <a:p>
            <a:pPr eaLnBrk="1" hangingPunct="1">
              <a:buFontTx/>
              <a:buNone/>
            </a:pPr>
            <a:endParaRPr lang="en-US" altLang="de-DE" sz="240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6564" name="Picture 5" descr="stress_di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4076700"/>
            <a:ext cx="4248150" cy="200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5" name="Rectangle 8"/>
          <p:cNvSpPr>
            <a:spLocks noChangeArrowheads="1"/>
          </p:cNvSpPr>
          <p:nvPr/>
        </p:nvSpPr>
        <p:spPr bwMode="auto">
          <a:xfrm>
            <a:off x="1763713" y="6165850"/>
            <a:ext cx="5668962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de-DE" sz="1400">
                <a:solidFill>
                  <a:srgbClr val="000099"/>
                </a:solidFill>
                <a:latin typeface="Times New Roman" panose="02020603050405020304" pitchFamily="18" charset="0"/>
              </a:rPr>
              <a:t>Verteilung der Druckkräfte abhängig vom Bohrlochdurchmesser</a:t>
            </a:r>
          </a:p>
          <a:p>
            <a:pPr eaLnBrk="1" hangingPunct="1">
              <a:buFontTx/>
              <a:buNone/>
            </a:pPr>
            <a:endParaRPr lang="en-US" altLang="de-DE" sz="240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6566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260350"/>
            <a:ext cx="12049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7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142875"/>
            <a:ext cx="153193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488281" y="448469"/>
            <a:ext cx="573246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de-DE" sz="2800" b="1" kern="0" dirty="0" smtClean="0">
                <a:solidFill>
                  <a:srgbClr val="000099"/>
                </a:solidFill>
                <a:latin typeface="Times New Roman" pitchFamily="18" charset="0"/>
              </a:rPr>
              <a:t>IST </a:t>
            </a:r>
            <a:r>
              <a:rPr lang="en-US" altLang="de-DE" sz="2800" b="1" kern="0" dirty="0" err="1" smtClean="0">
                <a:solidFill>
                  <a:srgbClr val="000099"/>
                </a:solidFill>
                <a:latin typeface="Times New Roman" pitchFamily="18" charset="0"/>
              </a:rPr>
              <a:t>Referenzen</a:t>
            </a:r>
            <a:r>
              <a:rPr lang="en-US" altLang="de-DE" sz="2800" b="1" kern="0" dirty="0" smtClean="0">
                <a:solidFill>
                  <a:srgbClr val="000099"/>
                </a:solidFill>
                <a:latin typeface="Times New Roman" pitchFamily="18" charset="0"/>
              </a:rPr>
              <a:t> Europa:</a:t>
            </a:r>
          </a:p>
        </p:txBody>
      </p:sp>
      <p:sp>
        <p:nvSpPr>
          <p:cNvPr id="68611" name="Rectangle 4"/>
          <p:cNvSpPr>
            <a:spLocks noChangeArrowheads="1"/>
          </p:cNvSpPr>
          <p:nvPr/>
        </p:nvSpPr>
        <p:spPr bwMode="auto">
          <a:xfrm>
            <a:off x="2124074" y="1268760"/>
            <a:ext cx="4460875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 sz="2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Astrium</a:t>
            </a:r>
            <a:r>
              <a:rPr lang="en-US" altLang="de-DE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 UK</a:t>
            </a:r>
          </a:p>
          <a:p>
            <a:pPr eaLnBrk="1" hangingPunct="1"/>
            <a:r>
              <a:rPr lang="en-US" altLang="de-DE" sz="2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Atotech</a:t>
            </a:r>
            <a:endParaRPr lang="en-US" altLang="de-DE" sz="2400" dirty="0">
              <a:solidFill>
                <a:srgbClr val="000099"/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de-DE" sz="2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Dyconex</a:t>
            </a:r>
            <a:r>
              <a:rPr lang="en-US" altLang="de-DE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 (3 </a:t>
            </a:r>
            <a:r>
              <a:rPr lang="en-US" altLang="de-DE" sz="2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Systeme</a:t>
            </a:r>
            <a:r>
              <a:rPr lang="en-US" altLang="de-DE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)</a:t>
            </a:r>
          </a:p>
          <a:p>
            <a:pPr eaLnBrk="1" hangingPunct="1"/>
            <a:r>
              <a:rPr lang="en-US" altLang="de-DE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ESA</a:t>
            </a:r>
          </a:p>
          <a:p>
            <a:pPr eaLnBrk="1" hangingPunct="1"/>
            <a:r>
              <a:rPr lang="en-US" altLang="de-DE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Graphic PLC</a:t>
            </a:r>
          </a:p>
          <a:p>
            <a:pPr eaLnBrk="1" hangingPunct="1"/>
            <a:r>
              <a:rPr lang="en-US" altLang="de-DE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GS Swiss PCB</a:t>
            </a:r>
          </a:p>
          <a:p>
            <a:pPr eaLnBrk="1" hangingPunct="1"/>
            <a:r>
              <a:rPr lang="en-US" altLang="de-DE" sz="2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Invotec</a:t>
            </a:r>
            <a:r>
              <a:rPr lang="en-US" altLang="de-DE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de-DE" sz="2400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UK</a:t>
            </a:r>
          </a:p>
          <a:p>
            <a:pPr eaLnBrk="1" hangingPunct="1"/>
            <a:r>
              <a:rPr lang="en-US" altLang="de-DE" sz="2400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Optiprint</a:t>
            </a:r>
            <a:r>
              <a:rPr lang="en-US" altLang="de-DE" sz="2400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AG</a:t>
            </a:r>
            <a:endParaRPr lang="en-US" altLang="de-DE" sz="2400" dirty="0">
              <a:solidFill>
                <a:srgbClr val="000099"/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de-DE" sz="2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Schweizer</a:t>
            </a:r>
            <a:endParaRPr lang="en-US" altLang="de-DE" sz="2400" dirty="0">
              <a:solidFill>
                <a:srgbClr val="000099"/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de-DE" sz="2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Tesat</a:t>
            </a:r>
            <a:endParaRPr lang="en-US" altLang="de-DE" sz="2400" dirty="0">
              <a:solidFill>
                <a:srgbClr val="000099"/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de-DE" sz="2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Würth</a:t>
            </a:r>
            <a:r>
              <a:rPr lang="en-US" altLang="de-DE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 (3 </a:t>
            </a:r>
            <a:r>
              <a:rPr lang="en-US" altLang="de-DE" sz="2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Systeme</a:t>
            </a:r>
            <a:r>
              <a:rPr lang="en-US" altLang="de-DE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) </a:t>
            </a:r>
          </a:p>
        </p:txBody>
      </p:sp>
      <p:pic>
        <p:nvPicPr>
          <p:cNvPr id="68612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260350"/>
            <a:ext cx="12049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142875"/>
            <a:ext cx="153193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66988" y="1341438"/>
            <a:ext cx="3786187" cy="762000"/>
          </a:xfrm>
          <a:noFill/>
        </p:spPr>
        <p:txBody>
          <a:bodyPr lIns="90488" tIns="44450" rIns="90488" bIns="44450"/>
          <a:lstStyle/>
          <a:p>
            <a:r>
              <a:rPr lang="en-US" altLang="de-DE" sz="3600" b="1" smtClean="0">
                <a:solidFill>
                  <a:srgbClr val="000099"/>
                </a:solidFill>
                <a:latin typeface="Times New Roman" panose="02020603050405020304" pitchFamily="18" charset="0"/>
              </a:rPr>
              <a:t>Vielen Dank!</a:t>
            </a:r>
          </a:p>
        </p:txBody>
      </p:sp>
      <p:pic>
        <p:nvPicPr>
          <p:cNvPr id="69635" name="Picture 18" descr="http://www.polarinstruments.com/de/misc/images/Polar_Austr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3143250"/>
            <a:ext cx="3444875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Text Box 8"/>
          <p:cNvSpPr txBox="1">
            <a:spLocks noChangeArrowheads="1"/>
          </p:cNvSpPr>
          <p:nvPr/>
        </p:nvSpPr>
        <p:spPr bwMode="auto">
          <a:xfrm>
            <a:off x="428625" y="3143250"/>
            <a:ext cx="4214813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6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Polar Instruments GmbH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6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A-4865 Nussdorf am Attersee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6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Aichereben 16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6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hermann.reischer@polarinstruments.eu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6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www.polarinstruments.com/de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6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Tel. +43 7666 20041-0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6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Fax +43 7666 20041-20</a:t>
            </a:r>
          </a:p>
        </p:txBody>
      </p:sp>
      <p:pic>
        <p:nvPicPr>
          <p:cNvPr id="6963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260350"/>
            <a:ext cx="12049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142875"/>
            <a:ext cx="153193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76375" y="692150"/>
            <a:ext cx="5638800" cy="762000"/>
          </a:xfrm>
          <a:noFill/>
        </p:spPr>
        <p:txBody>
          <a:bodyPr lIns="90488" tIns="44450" rIns="90488" bIns="44450"/>
          <a:lstStyle/>
          <a:p>
            <a:r>
              <a:rPr lang="en-US" altLang="de-DE" sz="2400" b="1" smtClean="0">
                <a:solidFill>
                  <a:srgbClr val="000099"/>
                </a:solidFill>
                <a:latin typeface="Times New Roman" panose="02020603050405020304" pitchFamily="18" charset="0"/>
              </a:rPr>
              <a:t>Testmethoden:</a:t>
            </a:r>
          </a:p>
        </p:txBody>
      </p:sp>
      <p:sp>
        <p:nvSpPr>
          <p:cNvPr id="9219" name="Rectangle 7"/>
          <p:cNvSpPr>
            <a:spLocks noChangeArrowheads="1"/>
          </p:cNvSpPr>
          <p:nvPr/>
        </p:nvSpPr>
        <p:spPr bwMode="auto">
          <a:xfrm>
            <a:off x="827088" y="1700213"/>
            <a:ext cx="678180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de-DE" sz="2400" b="1">
                <a:solidFill>
                  <a:srgbClr val="000099"/>
                </a:solidFill>
                <a:latin typeface="Times New Roman" panose="02020603050405020304" pitchFamily="18" charset="0"/>
              </a:rPr>
              <a:t>Temperaturwechseltest</a:t>
            </a:r>
            <a:r>
              <a:rPr lang="en-US" altLang="de-DE" sz="240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de-DE" sz="2400" b="1">
                <a:solidFill>
                  <a:srgbClr val="000099"/>
                </a:solidFill>
                <a:latin typeface="Times New Roman" panose="02020603050405020304" pitchFamily="18" charset="0"/>
              </a:rPr>
              <a:t>(TWT)</a:t>
            </a:r>
            <a:r>
              <a:rPr lang="en-US" altLang="de-DE" sz="2400">
                <a:solidFill>
                  <a:srgbClr val="000099"/>
                </a:solidFill>
                <a:latin typeface="Times New Roman" panose="02020603050405020304" pitchFamily="18" charset="0"/>
              </a:rPr>
              <a:t> – </a:t>
            </a:r>
            <a:r>
              <a:rPr lang="de-DE" altLang="de-DE" sz="2400">
                <a:solidFill>
                  <a:srgbClr val="000099"/>
                </a:solidFill>
                <a:latin typeface="Times New Roman" panose="02020603050405020304" pitchFamily="18" charset="0"/>
              </a:rPr>
              <a:t>Prüfling wird wechselweise in zwei Klimakammern mit –40°C und +125°C eingefahren, 500 – 1500 Zyklen</a:t>
            </a:r>
            <a:r>
              <a:rPr lang="en-US" altLang="de-DE" sz="2400">
                <a:solidFill>
                  <a:srgbClr val="000099"/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buFontTx/>
              <a:buNone/>
            </a:pPr>
            <a:endParaRPr lang="en-US" altLang="de-DE" sz="2400">
              <a:solidFill>
                <a:srgbClr val="000099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de-DE" altLang="de-DE" sz="2400" b="1">
                <a:solidFill>
                  <a:srgbClr val="000099"/>
                </a:solidFill>
                <a:latin typeface="Times New Roman" panose="02020603050405020304" pitchFamily="18" charset="0"/>
              </a:rPr>
              <a:t>IST Interconnect Stress Test</a:t>
            </a:r>
            <a:r>
              <a:rPr lang="de-DE" altLang="de-DE" sz="2400">
                <a:solidFill>
                  <a:srgbClr val="000099"/>
                </a:solidFill>
                <a:latin typeface="Times New Roman" panose="02020603050405020304" pitchFamily="18" charset="0"/>
              </a:rPr>
              <a:t> - Spezieller Testcoupon mit Durchkontaktierungen, elektrische Aufheizung des Coupons auf 150°C für  3 Minuten, Abkühlung auf Raumtemperatur in 2 Minuten</a:t>
            </a:r>
          </a:p>
          <a:p>
            <a:pPr eaLnBrk="1" hangingPunct="1">
              <a:buFontTx/>
              <a:buNone/>
            </a:pPr>
            <a:r>
              <a:rPr lang="de-DE" altLang="de-DE" sz="2400">
                <a:solidFill>
                  <a:srgbClr val="000099"/>
                </a:solidFill>
                <a:latin typeface="Times New Roman" panose="02020603050405020304" pitchFamily="18" charset="0"/>
              </a:rPr>
              <a:t>IPC-TM650.2.6.26</a:t>
            </a:r>
            <a:endParaRPr lang="en-US" altLang="de-DE" sz="240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220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260350"/>
            <a:ext cx="12049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142875"/>
            <a:ext cx="153193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260350"/>
            <a:ext cx="12049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142875"/>
            <a:ext cx="153193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Grafi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268413"/>
            <a:ext cx="8156575" cy="44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 Box 8"/>
          <p:cNvSpPr txBox="1">
            <a:spLocks noChangeArrowheads="1"/>
          </p:cNvSpPr>
          <p:nvPr/>
        </p:nvSpPr>
        <p:spPr bwMode="auto">
          <a:xfrm>
            <a:off x="4975225" y="5805488"/>
            <a:ext cx="37449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4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Quelle: https://www.ipc.org/TM/2-6_2-6-26A.pdf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57188" y="714375"/>
            <a:ext cx="8429625" cy="762000"/>
          </a:xfrm>
          <a:noFill/>
        </p:spPr>
        <p:txBody>
          <a:bodyPr lIns="90488" tIns="44450" rIns="90488" bIns="44450"/>
          <a:lstStyle/>
          <a:p>
            <a:r>
              <a:rPr lang="en-US" altLang="de-DE" sz="2400" b="1" smtClean="0">
                <a:solidFill>
                  <a:srgbClr val="000099"/>
                </a:solidFill>
                <a:latin typeface="Times New Roman" panose="02020603050405020304" pitchFamily="18" charset="0"/>
              </a:rPr>
              <a:t> Vergleich IST Interconnect Stress Test vs. Klimakammer</a:t>
            </a:r>
          </a:p>
        </p:txBody>
      </p:sp>
      <p:pic>
        <p:nvPicPr>
          <p:cNvPr id="13315" name="Picture 7" descr="Temperaturzykl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412875"/>
            <a:ext cx="7202488" cy="46767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6" name="Text Box 8"/>
          <p:cNvSpPr txBox="1">
            <a:spLocks noChangeArrowheads="1"/>
          </p:cNvSpPr>
          <p:nvPr/>
        </p:nvSpPr>
        <p:spPr bwMode="auto">
          <a:xfrm>
            <a:off x="971550" y="6237288"/>
            <a:ext cx="57610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8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 Zyklen: IST ~ 4 Tage, Klimakammer ~ 42 Tage</a:t>
            </a:r>
          </a:p>
        </p:txBody>
      </p:sp>
      <p:pic>
        <p:nvPicPr>
          <p:cNvPr id="13317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260350"/>
            <a:ext cx="12049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142875"/>
            <a:ext cx="153193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IST-cyc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981075"/>
            <a:ext cx="6985000" cy="5238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260350"/>
            <a:ext cx="12049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142875"/>
            <a:ext cx="153193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714500"/>
            <a:ext cx="4200525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76375" y="692150"/>
            <a:ext cx="5638800" cy="762000"/>
          </a:xfrm>
          <a:noFill/>
        </p:spPr>
        <p:txBody>
          <a:bodyPr lIns="90488" tIns="44450" rIns="90488" bIns="44450"/>
          <a:lstStyle/>
          <a:p>
            <a:r>
              <a:rPr lang="en-US" altLang="de-DE" sz="2400" b="1" smtClean="0">
                <a:solidFill>
                  <a:srgbClr val="000099"/>
                </a:solidFill>
                <a:latin typeface="Times New Roman" panose="02020603050405020304" pitchFamily="18" charset="0"/>
              </a:rPr>
              <a:t>IST Testcoupon:</a:t>
            </a:r>
          </a:p>
        </p:txBody>
      </p:sp>
      <p:pic>
        <p:nvPicPr>
          <p:cNvPr id="17412" name="Picture 7" descr="Power_Sense _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500188"/>
            <a:ext cx="3743325" cy="230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8" descr="Power_Sense_Circui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88" y="4000500"/>
            <a:ext cx="5175250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Grafi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260350"/>
            <a:ext cx="12049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Grafi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142875"/>
            <a:ext cx="153193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eat_Dist_Animation_0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4229" y="1435803"/>
            <a:ext cx="3230035" cy="2422526"/>
          </a:xfrm>
          <a:prstGeom prst="rect">
            <a:avLst/>
          </a:prstGeom>
        </p:spPr>
      </p:pic>
      <p:sp>
        <p:nvSpPr>
          <p:cNvPr id="1945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500438" y="357188"/>
            <a:ext cx="2643187" cy="762000"/>
          </a:xfrm>
          <a:noFill/>
        </p:spPr>
        <p:txBody>
          <a:bodyPr lIns="90488" tIns="44450" rIns="90488" bIns="44450"/>
          <a:lstStyle/>
          <a:p>
            <a:r>
              <a:rPr lang="en-US" altLang="de-DE" sz="2400" b="1" smtClean="0">
                <a:solidFill>
                  <a:srgbClr val="000099"/>
                </a:solidFill>
                <a:latin typeface="Times New Roman" panose="02020603050405020304" pitchFamily="18" charset="0"/>
              </a:rPr>
              <a:t>IST Testcoupon:</a:t>
            </a:r>
          </a:p>
        </p:txBody>
      </p:sp>
      <p:pic>
        <p:nvPicPr>
          <p:cNvPr id="19460" name="Picture 4" descr="Power_Sense _XS_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1428750"/>
            <a:ext cx="4256088" cy="235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 Box 7"/>
          <p:cNvSpPr txBox="1">
            <a:spLocks noChangeArrowheads="1"/>
          </p:cNvSpPr>
          <p:nvPr/>
        </p:nvSpPr>
        <p:spPr bwMode="auto">
          <a:xfrm>
            <a:off x="4429125" y="3857625"/>
            <a:ext cx="15001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de-DE" sz="2400">
                <a:solidFill>
                  <a:srgbClr val="000099"/>
                </a:solidFill>
                <a:latin typeface="Times New Roman" panose="02020603050405020304" pitchFamily="18" charset="0"/>
              </a:rPr>
              <a:t>Heizkreis</a:t>
            </a:r>
          </a:p>
        </p:txBody>
      </p:sp>
      <p:sp>
        <p:nvSpPr>
          <p:cNvPr id="19462" name="Text Box 7"/>
          <p:cNvSpPr txBox="1">
            <a:spLocks noChangeArrowheads="1"/>
          </p:cNvSpPr>
          <p:nvPr/>
        </p:nvSpPr>
        <p:spPr bwMode="auto">
          <a:xfrm>
            <a:off x="6286500" y="3857625"/>
            <a:ext cx="2438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de-DE" sz="2400">
                <a:solidFill>
                  <a:srgbClr val="000099"/>
                </a:solidFill>
                <a:latin typeface="Times New Roman" panose="02020603050405020304" pitchFamily="18" charset="0"/>
              </a:rPr>
              <a:t>Meßkreis</a:t>
            </a:r>
          </a:p>
        </p:txBody>
      </p:sp>
      <p:sp>
        <p:nvSpPr>
          <p:cNvPr id="19463" name="Line 11"/>
          <p:cNvSpPr>
            <a:spLocks noChangeShapeType="1"/>
          </p:cNvSpPr>
          <p:nvPr/>
        </p:nvSpPr>
        <p:spPr bwMode="auto">
          <a:xfrm flipV="1">
            <a:off x="4786313" y="3143250"/>
            <a:ext cx="500062" cy="7143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de-AT"/>
          </a:p>
        </p:txBody>
      </p:sp>
      <p:sp>
        <p:nvSpPr>
          <p:cNvPr id="19464" name="Line 11"/>
          <p:cNvSpPr>
            <a:spLocks noChangeShapeType="1"/>
          </p:cNvSpPr>
          <p:nvPr/>
        </p:nvSpPr>
        <p:spPr bwMode="auto">
          <a:xfrm flipV="1">
            <a:off x="4786313" y="3357563"/>
            <a:ext cx="500062" cy="50006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de-AT"/>
          </a:p>
        </p:txBody>
      </p:sp>
      <p:sp>
        <p:nvSpPr>
          <p:cNvPr id="19465" name="Line 11"/>
          <p:cNvSpPr>
            <a:spLocks noChangeShapeType="1"/>
          </p:cNvSpPr>
          <p:nvPr/>
        </p:nvSpPr>
        <p:spPr bwMode="auto">
          <a:xfrm flipH="1" flipV="1">
            <a:off x="6500813" y="3357563"/>
            <a:ext cx="357187" cy="500062"/>
          </a:xfrm>
          <a:prstGeom prst="line">
            <a:avLst/>
          </a:prstGeom>
          <a:noFill/>
          <a:ln w="25400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de-AT"/>
          </a:p>
        </p:txBody>
      </p:sp>
      <p:sp>
        <p:nvSpPr>
          <p:cNvPr id="19466" name="Line 11"/>
          <p:cNvSpPr>
            <a:spLocks noChangeShapeType="1"/>
          </p:cNvSpPr>
          <p:nvPr/>
        </p:nvSpPr>
        <p:spPr bwMode="auto">
          <a:xfrm flipH="1" flipV="1">
            <a:off x="6500813" y="1928813"/>
            <a:ext cx="357187" cy="1928812"/>
          </a:xfrm>
          <a:prstGeom prst="line">
            <a:avLst/>
          </a:prstGeom>
          <a:noFill/>
          <a:ln w="25400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de-AT"/>
          </a:p>
        </p:txBody>
      </p:sp>
      <p:sp>
        <p:nvSpPr>
          <p:cNvPr id="19467" name="Text Box 7"/>
          <p:cNvSpPr txBox="1">
            <a:spLocks noChangeArrowheads="1"/>
          </p:cNvSpPr>
          <p:nvPr/>
        </p:nvSpPr>
        <p:spPr bwMode="auto">
          <a:xfrm>
            <a:off x="611188" y="4076700"/>
            <a:ext cx="1714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de-DE" sz="2400">
                <a:solidFill>
                  <a:srgbClr val="000099"/>
                </a:solidFill>
                <a:latin typeface="Times New Roman" panose="02020603050405020304" pitchFamily="18" charset="0"/>
              </a:rPr>
              <a:t>Heizkreis</a:t>
            </a:r>
          </a:p>
        </p:txBody>
      </p:sp>
      <p:sp>
        <p:nvSpPr>
          <p:cNvPr id="19468" name="Text Box 7"/>
          <p:cNvSpPr txBox="1">
            <a:spLocks noChangeArrowheads="1"/>
          </p:cNvSpPr>
          <p:nvPr/>
        </p:nvSpPr>
        <p:spPr bwMode="auto">
          <a:xfrm>
            <a:off x="2700338" y="4076700"/>
            <a:ext cx="1571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de-DE" sz="2400">
                <a:solidFill>
                  <a:srgbClr val="000099"/>
                </a:solidFill>
                <a:latin typeface="Times New Roman" panose="02020603050405020304" pitchFamily="18" charset="0"/>
              </a:rPr>
              <a:t>Meßkreis</a:t>
            </a:r>
          </a:p>
        </p:txBody>
      </p:sp>
      <p:sp>
        <p:nvSpPr>
          <p:cNvPr id="19469" name="Line 11"/>
          <p:cNvSpPr>
            <a:spLocks noChangeShapeType="1"/>
          </p:cNvSpPr>
          <p:nvPr/>
        </p:nvSpPr>
        <p:spPr bwMode="auto">
          <a:xfrm flipV="1">
            <a:off x="1619250" y="3141663"/>
            <a:ext cx="288925" cy="787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de-AT"/>
          </a:p>
        </p:txBody>
      </p:sp>
      <p:sp>
        <p:nvSpPr>
          <p:cNvPr id="19470" name="Line 11"/>
          <p:cNvSpPr>
            <a:spLocks noChangeShapeType="1"/>
          </p:cNvSpPr>
          <p:nvPr/>
        </p:nvSpPr>
        <p:spPr bwMode="auto">
          <a:xfrm flipH="1" flipV="1">
            <a:off x="3563938" y="3284538"/>
            <a:ext cx="7937" cy="573087"/>
          </a:xfrm>
          <a:prstGeom prst="line">
            <a:avLst/>
          </a:prstGeom>
          <a:noFill/>
          <a:ln w="25400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de-AT"/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785813" y="4429125"/>
            <a:ext cx="814387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>
              <a:buFontTx/>
              <a:buChar char="-"/>
              <a:defRPr/>
            </a:pPr>
            <a:r>
              <a:rPr lang="en-US" sz="1600" kern="0" dirty="0">
                <a:solidFill>
                  <a:srgbClr val="000099"/>
                </a:solidFill>
                <a:latin typeface="Times New Roman" pitchFamily="18" charset="0"/>
                <a:ea typeface="+mj-ea"/>
                <a:cs typeface="+mj-cs"/>
              </a:rPr>
              <a:t> Die </a:t>
            </a:r>
            <a:r>
              <a:rPr lang="en-US" sz="1600" kern="0" dirty="0" err="1">
                <a:solidFill>
                  <a:srgbClr val="000099"/>
                </a:solidFill>
                <a:latin typeface="Times New Roman" pitchFamily="18" charset="0"/>
                <a:ea typeface="+mj-ea"/>
                <a:cs typeface="+mj-cs"/>
              </a:rPr>
              <a:t>Temperaturverteilung</a:t>
            </a:r>
            <a:r>
              <a:rPr lang="en-US" sz="1600" kern="0" dirty="0">
                <a:solidFill>
                  <a:srgbClr val="000099"/>
                </a:solidFill>
                <a:latin typeface="Times New Roman" pitchFamily="18" charset="0"/>
                <a:ea typeface="+mj-ea"/>
                <a:cs typeface="+mj-cs"/>
              </a:rPr>
              <a:t> </a:t>
            </a:r>
            <a:r>
              <a:rPr lang="en-US" sz="1600" kern="0" dirty="0" err="1">
                <a:solidFill>
                  <a:srgbClr val="000099"/>
                </a:solidFill>
                <a:latin typeface="Times New Roman" pitchFamily="18" charset="0"/>
                <a:ea typeface="+mj-ea"/>
                <a:cs typeface="+mj-cs"/>
              </a:rPr>
              <a:t>erfolgt</a:t>
            </a:r>
            <a:r>
              <a:rPr lang="en-US" sz="1600" kern="0" dirty="0">
                <a:solidFill>
                  <a:srgbClr val="000099"/>
                </a:solidFill>
                <a:latin typeface="Times New Roman" pitchFamily="18" charset="0"/>
                <a:ea typeface="+mj-ea"/>
                <a:cs typeface="+mj-cs"/>
              </a:rPr>
              <a:t> </a:t>
            </a:r>
            <a:r>
              <a:rPr lang="en-US" sz="1600" kern="0" dirty="0" err="1">
                <a:solidFill>
                  <a:srgbClr val="000099"/>
                </a:solidFill>
                <a:latin typeface="Times New Roman" pitchFamily="18" charset="0"/>
                <a:ea typeface="+mj-ea"/>
                <a:cs typeface="+mj-cs"/>
              </a:rPr>
              <a:t>vom</a:t>
            </a:r>
            <a:r>
              <a:rPr lang="en-US" sz="1600" kern="0" dirty="0">
                <a:solidFill>
                  <a:srgbClr val="000099"/>
                </a:solidFill>
                <a:latin typeface="Times New Roman" pitchFamily="18" charset="0"/>
                <a:ea typeface="+mj-ea"/>
                <a:cs typeface="+mj-cs"/>
              </a:rPr>
              <a:t> </a:t>
            </a:r>
            <a:r>
              <a:rPr lang="en-US" sz="1600" kern="0" dirty="0" err="1">
                <a:solidFill>
                  <a:srgbClr val="000099"/>
                </a:solidFill>
                <a:latin typeface="Times New Roman" pitchFamily="18" charset="0"/>
                <a:ea typeface="+mj-ea"/>
                <a:cs typeface="+mj-cs"/>
              </a:rPr>
              <a:t>Heizkreis</a:t>
            </a:r>
            <a:r>
              <a:rPr lang="en-US" sz="1600" kern="0" dirty="0">
                <a:solidFill>
                  <a:srgbClr val="000099"/>
                </a:solidFill>
                <a:latin typeface="Times New Roman" pitchFamily="18" charset="0"/>
                <a:ea typeface="+mj-ea"/>
                <a:cs typeface="+mj-cs"/>
              </a:rPr>
              <a:t> auf den </a:t>
            </a:r>
            <a:r>
              <a:rPr lang="en-US" sz="1600" kern="0" dirty="0" err="1">
                <a:solidFill>
                  <a:srgbClr val="000099"/>
                </a:solidFill>
                <a:latin typeface="Times New Roman" pitchFamily="18" charset="0"/>
                <a:ea typeface="+mj-ea"/>
                <a:cs typeface="+mj-cs"/>
              </a:rPr>
              <a:t>Meßkreis</a:t>
            </a:r>
            <a:endParaRPr lang="en-US" sz="1600" kern="0" dirty="0">
              <a:solidFill>
                <a:srgbClr val="000099"/>
              </a:solidFill>
              <a:latin typeface="Times New Roman" pitchFamily="18" charset="0"/>
              <a:ea typeface="+mj-ea"/>
              <a:cs typeface="+mj-cs"/>
            </a:endParaRPr>
          </a:p>
          <a:p>
            <a:pPr>
              <a:buFontTx/>
              <a:buChar char="-"/>
              <a:defRPr/>
            </a:pPr>
            <a:r>
              <a:rPr lang="en-US" sz="1600" kern="0" dirty="0">
                <a:solidFill>
                  <a:srgbClr val="000099"/>
                </a:solidFill>
                <a:latin typeface="Times New Roman" pitchFamily="18" charset="0"/>
                <a:ea typeface="+mj-ea"/>
                <a:cs typeface="+mj-cs"/>
              </a:rPr>
              <a:t> Es </a:t>
            </a:r>
            <a:r>
              <a:rPr lang="en-US" sz="1600" kern="0" dirty="0" err="1">
                <a:solidFill>
                  <a:srgbClr val="000099"/>
                </a:solidFill>
                <a:latin typeface="Times New Roman" pitchFamily="18" charset="0"/>
                <a:ea typeface="+mj-ea"/>
                <a:cs typeface="+mj-cs"/>
              </a:rPr>
              <a:t>fließt</a:t>
            </a:r>
            <a:r>
              <a:rPr lang="en-US" sz="1600" kern="0" dirty="0">
                <a:solidFill>
                  <a:srgbClr val="000099"/>
                </a:solidFill>
                <a:latin typeface="Times New Roman" pitchFamily="18" charset="0"/>
                <a:ea typeface="+mj-ea"/>
                <a:cs typeface="+mj-cs"/>
              </a:rPr>
              <a:t> </a:t>
            </a:r>
            <a:r>
              <a:rPr lang="en-US" sz="1600" kern="0" dirty="0" err="1">
                <a:solidFill>
                  <a:srgbClr val="000099"/>
                </a:solidFill>
                <a:latin typeface="Times New Roman" pitchFamily="18" charset="0"/>
                <a:ea typeface="+mj-ea"/>
                <a:cs typeface="+mj-cs"/>
              </a:rPr>
              <a:t>nur</a:t>
            </a:r>
            <a:r>
              <a:rPr lang="en-US" sz="1600" kern="0" dirty="0">
                <a:solidFill>
                  <a:srgbClr val="000099"/>
                </a:solidFill>
                <a:latin typeface="Times New Roman" pitchFamily="18" charset="0"/>
                <a:ea typeface="+mj-ea"/>
                <a:cs typeface="+mj-cs"/>
              </a:rPr>
              <a:t> </a:t>
            </a:r>
            <a:r>
              <a:rPr lang="en-US" sz="1600" kern="0" dirty="0" err="1">
                <a:solidFill>
                  <a:srgbClr val="000099"/>
                </a:solidFill>
                <a:latin typeface="Times New Roman" pitchFamily="18" charset="0"/>
                <a:ea typeface="+mj-ea"/>
                <a:cs typeface="+mj-cs"/>
              </a:rPr>
              <a:t>Meßstrom</a:t>
            </a:r>
            <a:r>
              <a:rPr lang="en-US" sz="1600" kern="0" dirty="0">
                <a:solidFill>
                  <a:srgbClr val="000099"/>
                </a:solidFill>
                <a:latin typeface="Times New Roman" pitchFamily="18" charset="0"/>
                <a:ea typeface="+mj-ea"/>
                <a:cs typeface="+mj-cs"/>
              </a:rPr>
              <a:t> </a:t>
            </a:r>
            <a:r>
              <a:rPr lang="en-US" sz="1600" kern="0" dirty="0" err="1">
                <a:solidFill>
                  <a:srgbClr val="000099"/>
                </a:solidFill>
                <a:latin typeface="Times New Roman" pitchFamily="18" charset="0"/>
                <a:ea typeface="+mj-ea"/>
                <a:cs typeface="+mj-cs"/>
              </a:rPr>
              <a:t>durch</a:t>
            </a:r>
            <a:r>
              <a:rPr lang="en-US" sz="1600" kern="0" dirty="0">
                <a:solidFill>
                  <a:srgbClr val="000099"/>
                </a:solidFill>
                <a:latin typeface="Times New Roman" pitchFamily="18" charset="0"/>
                <a:ea typeface="+mj-ea"/>
                <a:cs typeface="+mj-cs"/>
              </a:rPr>
              <a:t> die </a:t>
            </a:r>
            <a:r>
              <a:rPr lang="en-US" sz="1600" kern="0" dirty="0" err="1">
                <a:solidFill>
                  <a:srgbClr val="000099"/>
                </a:solidFill>
                <a:latin typeface="Times New Roman" pitchFamily="18" charset="0"/>
                <a:ea typeface="+mj-ea"/>
                <a:cs typeface="+mj-cs"/>
              </a:rPr>
              <a:t>Durchkontaktierungen</a:t>
            </a:r>
            <a:r>
              <a:rPr lang="en-US" sz="1600" kern="0" dirty="0">
                <a:solidFill>
                  <a:srgbClr val="000099"/>
                </a:solidFill>
                <a:latin typeface="Times New Roman" pitchFamily="18" charset="0"/>
                <a:ea typeface="+mj-ea"/>
                <a:cs typeface="+mj-cs"/>
              </a:rPr>
              <a:t> des </a:t>
            </a:r>
            <a:r>
              <a:rPr lang="en-US" sz="1600" kern="0" dirty="0" err="1">
                <a:solidFill>
                  <a:srgbClr val="000099"/>
                </a:solidFill>
                <a:latin typeface="Times New Roman" pitchFamily="18" charset="0"/>
                <a:ea typeface="+mj-ea"/>
                <a:cs typeface="+mj-cs"/>
              </a:rPr>
              <a:t>Meßkreises</a:t>
            </a:r>
            <a:endParaRPr lang="en-US" sz="1600" kern="0" dirty="0">
              <a:solidFill>
                <a:srgbClr val="000099"/>
              </a:solidFill>
              <a:latin typeface="Times New Roman" pitchFamily="18" charset="0"/>
              <a:ea typeface="+mj-ea"/>
              <a:cs typeface="+mj-cs"/>
            </a:endParaRPr>
          </a:p>
          <a:p>
            <a:pPr>
              <a:buFontTx/>
              <a:buChar char="-"/>
              <a:defRPr/>
            </a:pPr>
            <a:r>
              <a:rPr lang="en-US" sz="1600" kern="0" dirty="0">
                <a:solidFill>
                  <a:srgbClr val="000099"/>
                </a:solidFill>
                <a:latin typeface="Times New Roman" pitchFamily="18" charset="0"/>
                <a:ea typeface="+mj-ea"/>
                <a:cs typeface="+mj-cs"/>
              </a:rPr>
              <a:t> </a:t>
            </a:r>
            <a:r>
              <a:rPr lang="en-US" sz="1600" kern="0" dirty="0" err="1">
                <a:solidFill>
                  <a:srgbClr val="000099"/>
                </a:solidFill>
                <a:latin typeface="Times New Roman" pitchFamily="18" charset="0"/>
                <a:ea typeface="+mj-ea"/>
                <a:cs typeface="+mj-cs"/>
              </a:rPr>
              <a:t>Kupferlagen</a:t>
            </a:r>
            <a:r>
              <a:rPr lang="en-US" sz="1600" kern="0" dirty="0">
                <a:solidFill>
                  <a:srgbClr val="000099"/>
                </a:solidFill>
                <a:latin typeface="Times New Roman" pitchFamily="18" charset="0"/>
                <a:ea typeface="+mj-ea"/>
                <a:cs typeface="+mj-cs"/>
              </a:rPr>
              <a:t> </a:t>
            </a:r>
            <a:r>
              <a:rPr lang="en-US" sz="1600" kern="0" dirty="0" err="1">
                <a:solidFill>
                  <a:srgbClr val="000099"/>
                </a:solidFill>
                <a:latin typeface="Times New Roman" pitchFamily="18" charset="0"/>
                <a:ea typeface="+mj-ea"/>
                <a:cs typeface="+mj-cs"/>
              </a:rPr>
              <a:t>unterstützen</a:t>
            </a:r>
            <a:r>
              <a:rPr lang="en-US" sz="1600" kern="0" dirty="0">
                <a:solidFill>
                  <a:srgbClr val="000099"/>
                </a:solidFill>
                <a:latin typeface="Times New Roman" pitchFamily="18" charset="0"/>
                <a:ea typeface="+mj-ea"/>
                <a:cs typeface="+mj-cs"/>
              </a:rPr>
              <a:t> </a:t>
            </a:r>
            <a:r>
              <a:rPr lang="en-US" sz="1600" kern="0" dirty="0" err="1">
                <a:solidFill>
                  <a:srgbClr val="000099"/>
                </a:solidFill>
                <a:latin typeface="Times New Roman" pitchFamily="18" charset="0"/>
                <a:ea typeface="+mj-ea"/>
                <a:cs typeface="+mj-cs"/>
              </a:rPr>
              <a:t>eine</a:t>
            </a:r>
            <a:r>
              <a:rPr lang="en-US" sz="1600" kern="0" dirty="0">
                <a:solidFill>
                  <a:srgbClr val="000099"/>
                </a:solidFill>
                <a:latin typeface="Times New Roman" pitchFamily="18" charset="0"/>
                <a:ea typeface="+mj-ea"/>
                <a:cs typeface="+mj-cs"/>
              </a:rPr>
              <a:t> </a:t>
            </a:r>
            <a:r>
              <a:rPr lang="en-US" sz="1600" kern="0" dirty="0" err="1">
                <a:solidFill>
                  <a:srgbClr val="000099"/>
                </a:solidFill>
                <a:latin typeface="Times New Roman" pitchFamily="18" charset="0"/>
                <a:ea typeface="+mj-ea"/>
                <a:cs typeface="+mj-cs"/>
              </a:rPr>
              <a:t>gleichförmige</a:t>
            </a:r>
            <a:r>
              <a:rPr lang="en-US" sz="1600" kern="0" dirty="0">
                <a:solidFill>
                  <a:srgbClr val="000099"/>
                </a:solidFill>
                <a:latin typeface="Times New Roman" pitchFamily="18" charset="0"/>
                <a:ea typeface="+mj-ea"/>
                <a:cs typeface="+mj-cs"/>
              </a:rPr>
              <a:t> </a:t>
            </a:r>
            <a:r>
              <a:rPr lang="en-US" sz="1600" kern="0" dirty="0" err="1">
                <a:solidFill>
                  <a:srgbClr val="000099"/>
                </a:solidFill>
                <a:latin typeface="Times New Roman" pitchFamily="18" charset="0"/>
                <a:ea typeface="+mj-ea"/>
                <a:cs typeface="+mj-cs"/>
              </a:rPr>
              <a:t>Temperaturverteilung</a:t>
            </a:r>
            <a:endParaRPr lang="en-US" sz="1600" kern="0" dirty="0">
              <a:solidFill>
                <a:srgbClr val="000099"/>
              </a:solidFill>
              <a:latin typeface="Times New Roman" pitchFamily="18" charset="0"/>
              <a:ea typeface="+mj-ea"/>
              <a:cs typeface="+mj-cs"/>
            </a:endParaRPr>
          </a:p>
          <a:p>
            <a:pPr>
              <a:buFontTx/>
              <a:buChar char="-"/>
              <a:defRPr/>
            </a:pPr>
            <a:r>
              <a:rPr lang="en-US" sz="1600" kern="0" dirty="0">
                <a:solidFill>
                  <a:srgbClr val="000099"/>
                </a:solidFill>
                <a:latin typeface="Times New Roman" pitchFamily="18" charset="0"/>
                <a:ea typeface="+mj-ea"/>
                <a:cs typeface="+mj-cs"/>
              </a:rPr>
              <a:t> </a:t>
            </a:r>
            <a:r>
              <a:rPr lang="en-US" sz="1600" kern="0" dirty="0" err="1">
                <a:solidFill>
                  <a:srgbClr val="000099"/>
                </a:solidFill>
                <a:latin typeface="Times New Roman" pitchFamily="18" charset="0"/>
                <a:ea typeface="+mj-ea"/>
                <a:cs typeface="+mj-cs"/>
              </a:rPr>
              <a:t>Durchkontaktierungs</a:t>
            </a:r>
            <a:r>
              <a:rPr lang="en-US" sz="1600" kern="0" dirty="0">
                <a:solidFill>
                  <a:srgbClr val="000099"/>
                </a:solidFill>
                <a:latin typeface="Times New Roman" pitchFamily="18" charset="0"/>
                <a:ea typeface="+mj-ea"/>
                <a:cs typeface="+mj-cs"/>
              </a:rPr>
              <a:t>-Raster </a:t>
            </a:r>
            <a:r>
              <a:rPr lang="en-US" sz="1600" kern="0" dirty="0" err="1">
                <a:solidFill>
                  <a:srgbClr val="000099"/>
                </a:solidFill>
                <a:latin typeface="Times New Roman" pitchFamily="18" charset="0"/>
                <a:ea typeface="+mj-ea"/>
                <a:cs typeface="+mj-cs"/>
              </a:rPr>
              <a:t>bestimmt</a:t>
            </a:r>
            <a:r>
              <a:rPr lang="en-US" sz="1600" kern="0" dirty="0">
                <a:solidFill>
                  <a:srgbClr val="000099"/>
                </a:solidFill>
                <a:latin typeface="Times New Roman" pitchFamily="18" charset="0"/>
                <a:ea typeface="+mj-ea"/>
                <a:cs typeface="+mj-cs"/>
              </a:rPr>
              <a:t> die </a:t>
            </a:r>
            <a:r>
              <a:rPr lang="en-US" sz="1600" kern="0" dirty="0" err="1">
                <a:solidFill>
                  <a:srgbClr val="000099"/>
                </a:solidFill>
                <a:latin typeface="Times New Roman" pitchFamily="18" charset="0"/>
                <a:ea typeface="+mj-ea"/>
                <a:cs typeface="+mj-cs"/>
              </a:rPr>
              <a:t>Temperaturdifferenz</a:t>
            </a:r>
            <a:r>
              <a:rPr lang="en-US" sz="1600" kern="0" dirty="0">
                <a:solidFill>
                  <a:srgbClr val="000099"/>
                </a:solidFill>
                <a:latin typeface="Times New Roman" pitchFamily="18" charset="0"/>
                <a:ea typeface="+mj-ea"/>
                <a:cs typeface="+mj-cs"/>
              </a:rPr>
              <a:t> </a:t>
            </a:r>
            <a:r>
              <a:rPr lang="en-US" sz="1600" kern="0" dirty="0" err="1">
                <a:solidFill>
                  <a:srgbClr val="000099"/>
                </a:solidFill>
                <a:latin typeface="Times New Roman" pitchFamily="18" charset="0"/>
                <a:ea typeface="+mj-ea"/>
                <a:cs typeface="+mj-cs"/>
              </a:rPr>
              <a:t>zwischen</a:t>
            </a:r>
            <a:r>
              <a:rPr lang="en-US" sz="1600" kern="0" dirty="0">
                <a:solidFill>
                  <a:srgbClr val="000099"/>
                </a:solidFill>
                <a:latin typeface="Times New Roman" pitchFamily="18" charset="0"/>
                <a:ea typeface="+mj-ea"/>
                <a:cs typeface="+mj-cs"/>
              </a:rPr>
              <a:t> </a:t>
            </a:r>
            <a:r>
              <a:rPr lang="en-US" sz="1600" kern="0" dirty="0" err="1">
                <a:solidFill>
                  <a:srgbClr val="000099"/>
                </a:solidFill>
                <a:latin typeface="Times New Roman" pitchFamily="18" charset="0"/>
                <a:ea typeface="+mj-ea"/>
                <a:cs typeface="+mj-cs"/>
              </a:rPr>
              <a:t>Heiz</a:t>
            </a:r>
            <a:r>
              <a:rPr lang="en-US" sz="1600" kern="0" dirty="0">
                <a:solidFill>
                  <a:srgbClr val="000099"/>
                </a:solidFill>
                <a:latin typeface="Times New Roman" pitchFamily="18" charset="0"/>
                <a:ea typeface="+mj-ea"/>
                <a:cs typeface="+mj-cs"/>
              </a:rPr>
              <a:t>- und </a:t>
            </a:r>
            <a:r>
              <a:rPr lang="en-US" sz="1600" kern="0" dirty="0" err="1">
                <a:solidFill>
                  <a:srgbClr val="000099"/>
                </a:solidFill>
                <a:latin typeface="Times New Roman" pitchFamily="18" charset="0"/>
                <a:ea typeface="+mj-ea"/>
                <a:cs typeface="+mj-cs"/>
              </a:rPr>
              <a:t>Meßkreis</a:t>
            </a:r>
            <a:endParaRPr lang="en-US" sz="1600" kern="0" dirty="0">
              <a:solidFill>
                <a:srgbClr val="000099"/>
              </a:solidFill>
              <a:latin typeface="Times New Roman" pitchFamily="18" charset="0"/>
              <a:ea typeface="+mj-ea"/>
              <a:cs typeface="+mj-cs"/>
            </a:endParaRPr>
          </a:p>
          <a:p>
            <a:pPr>
              <a:buFontTx/>
              <a:buChar char="-"/>
              <a:defRPr/>
            </a:pPr>
            <a:r>
              <a:rPr lang="en-US" sz="1600" kern="0" dirty="0">
                <a:solidFill>
                  <a:srgbClr val="000099"/>
                </a:solidFill>
                <a:latin typeface="Times New Roman" pitchFamily="18" charset="0"/>
                <a:ea typeface="+mj-ea"/>
                <a:cs typeface="+mj-cs"/>
              </a:rPr>
              <a:t> </a:t>
            </a:r>
            <a:r>
              <a:rPr lang="en-US" sz="1600" kern="0" dirty="0" err="1">
                <a:solidFill>
                  <a:srgbClr val="000099"/>
                </a:solidFill>
                <a:latin typeface="Times New Roman" pitchFamily="18" charset="0"/>
                <a:ea typeface="+mj-ea"/>
                <a:cs typeface="+mj-cs"/>
              </a:rPr>
              <a:t>zusätzlicher</a:t>
            </a:r>
            <a:r>
              <a:rPr lang="en-US" sz="1600" kern="0" dirty="0">
                <a:solidFill>
                  <a:srgbClr val="000099"/>
                </a:solidFill>
                <a:latin typeface="Times New Roman" pitchFamily="18" charset="0"/>
                <a:ea typeface="+mj-ea"/>
                <a:cs typeface="+mj-cs"/>
              </a:rPr>
              <a:t> “Superheat-</a:t>
            </a:r>
            <a:r>
              <a:rPr lang="en-US" sz="1600" kern="0" dirty="0" err="1">
                <a:solidFill>
                  <a:srgbClr val="000099"/>
                </a:solidFill>
                <a:latin typeface="Times New Roman" pitchFamily="18" charset="0"/>
                <a:ea typeface="+mj-ea"/>
                <a:cs typeface="+mj-cs"/>
              </a:rPr>
              <a:t>Kreis</a:t>
            </a:r>
            <a:r>
              <a:rPr lang="en-US" sz="1600" kern="0" dirty="0">
                <a:solidFill>
                  <a:srgbClr val="000099"/>
                </a:solidFill>
                <a:latin typeface="Times New Roman" pitchFamily="18" charset="0"/>
                <a:ea typeface="+mj-ea"/>
                <a:cs typeface="+mj-cs"/>
              </a:rPr>
              <a:t>” </a:t>
            </a:r>
            <a:r>
              <a:rPr lang="en-US" sz="1600" kern="0" dirty="0" err="1">
                <a:solidFill>
                  <a:srgbClr val="000099"/>
                </a:solidFill>
                <a:latin typeface="Times New Roman" pitchFamily="18" charset="0"/>
                <a:ea typeface="+mj-ea"/>
                <a:cs typeface="+mj-cs"/>
              </a:rPr>
              <a:t>möglich</a:t>
            </a:r>
            <a:r>
              <a:rPr lang="en-US" sz="1600" kern="0" dirty="0">
                <a:solidFill>
                  <a:srgbClr val="000099"/>
                </a:solidFill>
                <a:latin typeface="Times New Roman" pitchFamily="18" charset="0"/>
                <a:ea typeface="+mj-ea"/>
                <a:cs typeface="+mj-cs"/>
              </a:rPr>
              <a:t> </a:t>
            </a:r>
            <a:r>
              <a:rPr lang="en-US" sz="1600" kern="0" dirty="0" err="1">
                <a:solidFill>
                  <a:srgbClr val="000099"/>
                </a:solidFill>
                <a:latin typeface="Times New Roman" pitchFamily="18" charset="0"/>
                <a:ea typeface="+mj-ea"/>
                <a:cs typeface="+mj-cs"/>
              </a:rPr>
              <a:t>für</a:t>
            </a:r>
            <a:r>
              <a:rPr lang="en-US" sz="1600" kern="0" dirty="0">
                <a:solidFill>
                  <a:srgbClr val="000099"/>
                </a:solidFill>
                <a:latin typeface="Times New Roman" pitchFamily="18" charset="0"/>
                <a:ea typeface="+mj-ea"/>
                <a:cs typeface="+mj-cs"/>
              </a:rPr>
              <a:t> </a:t>
            </a:r>
            <a:r>
              <a:rPr lang="en-US" sz="1600" kern="0" dirty="0" err="1">
                <a:solidFill>
                  <a:srgbClr val="000099"/>
                </a:solidFill>
                <a:latin typeface="Times New Roman" pitchFamily="18" charset="0"/>
                <a:ea typeface="+mj-ea"/>
                <a:cs typeface="+mj-cs"/>
              </a:rPr>
              <a:t>noch</a:t>
            </a:r>
            <a:r>
              <a:rPr lang="en-US" sz="1600" kern="0" dirty="0">
                <a:solidFill>
                  <a:srgbClr val="000099"/>
                </a:solidFill>
                <a:latin typeface="Times New Roman" pitchFamily="18" charset="0"/>
                <a:ea typeface="+mj-ea"/>
                <a:cs typeface="+mj-cs"/>
              </a:rPr>
              <a:t> </a:t>
            </a:r>
            <a:r>
              <a:rPr lang="en-US" sz="1600" kern="0" dirty="0" err="1">
                <a:solidFill>
                  <a:srgbClr val="000099"/>
                </a:solidFill>
                <a:latin typeface="Times New Roman" pitchFamily="18" charset="0"/>
                <a:ea typeface="+mj-ea"/>
                <a:cs typeface="+mj-cs"/>
              </a:rPr>
              <a:t>homogenere</a:t>
            </a:r>
            <a:r>
              <a:rPr lang="en-US" sz="1600" kern="0" dirty="0">
                <a:solidFill>
                  <a:srgbClr val="000099"/>
                </a:solidFill>
                <a:latin typeface="Times New Roman" pitchFamily="18" charset="0"/>
                <a:ea typeface="+mj-ea"/>
                <a:cs typeface="+mj-cs"/>
              </a:rPr>
              <a:t> </a:t>
            </a:r>
            <a:r>
              <a:rPr lang="en-US" sz="1600" kern="0" dirty="0" err="1">
                <a:solidFill>
                  <a:srgbClr val="000099"/>
                </a:solidFill>
                <a:latin typeface="Times New Roman" pitchFamily="18" charset="0"/>
                <a:ea typeface="+mj-ea"/>
                <a:cs typeface="+mj-cs"/>
              </a:rPr>
              <a:t>Temperaturverteilung</a:t>
            </a:r>
            <a:endParaRPr lang="en-US" sz="1600" kern="0" dirty="0">
              <a:solidFill>
                <a:srgbClr val="000099"/>
              </a:solidFill>
              <a:latin typeface="Times New Roman" pitchFamily="18" charset="0"/>
              <a:ea typeface="+mj-ea"/>
              <a:cs typeface="+mj-cs"/>
            </a:endParaRPr>
          </a:p>
        </p:txBody>
      </p:sp>
      <p:pic>
        <p:nvPicPr>
          <p:cNvPr id="19472" name="Grafik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260350"/>
            <a:ext cx="12049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3" name="Grafik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142875"/>
            <a:ext cx="153193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Pages>14</Pages>
  <Words>413</Words>
  <Application>Microsoft Office PowerPoint</Application>
  <PresentationFormat>Bildschirmpräsentation (4:3)</PresentationFormat>
  <Paragraphs>160</Paragraphs>
  <Slides>34</Slides>
  <Notes>33</Notes>
  <HiddenSlides>0</HiddenSlides>
  <MMClips>8</MMClips>
  <ScaleCrop>false</ScaleCrop>
  <HeadingPairs>
    <vt:vector size="8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34</vt:i4>
      </vt:variant>
    </vt:vector>
  </HeadingPairs>
  <TitlesOfParts>
    <vt:vector size="39" baseType="lpstr">
      <vt:lpstr>Arial</vt:lpstr>
      <vt:lpstr>Times New Roman</vt:lpstr>
      <vt:lpstr>Standarddesign</vt:lpstr>
      <vt:lpstr>Diagramm</vt:lpstr>
      <vt:lpstr>Picture</vt:lpstr>
      <vt:lpstr>PowerPoint-Präsentation</vt:lpstr>
      <vt:lpstr>Was ist “Zuverlässigkeit”?</vt:lpstr>
      <vt:lpstr>Zukünftige Anforderungen an die Leiterplatte:</vt:lpstr>
      <vt:lpstr>Testmethoden:</vt:lpstr>
      <vt:lpstr>PowerPoint-Präsentation</vt:lpstr>
      <vt:lpstr> Vergleich IST Interconnect Stress Test vs. Klimakammer</vt:lpstr>
      <vt:lpstr>PowerPoint-Präsentation</vt:lpstr>
      <vt:lpstr>IST Testcoupon:</vt:lpstr>
      <vt:lpstr>IST Testcoupon:</vt:lpstr>
      <vt:lpstr>IST Testcoupon:</vt:lpstr>
      <vt:lpstr>Widerstandserhöhung durch therm. Belastung:</vt:lpstr>
      <vt:lpstr>IST-HC System:</vt:lpstr>
      <vt:lpstr>Coupondaten 8-Kanal-Darstellung:</vt:lpstr>
      <vt:lpstr>Temperaturverläufe an 8 Coupons:</vt:lpstr>
      <vt:lpstr>Fehlerlokalisierung mit Infrarotkamera:</vt:lpstr>
      <vt:lpstr>Fehlermodi:</vt:lpstr>
      <vt:lpstr>Temperatur-Ausdehnungsverhalten:</vt:lpstr>
      <vt:lpstr>Heiz- und Abkühlzyklus in Leiterplatte:</vt:lpstr>
      <vt:lpstr>Hülsenrisse:</vt:lpstr>
      <vt:lpstr>Typische Fehlerbilder - Hülsenrisse:</vt:lpstr>
      <vt:lpstr>Innenlagenabrisse:</vt:lpstr>
      <vt:lpstr>Typische Fehlerbilder - Innenlagenabrisse: </vt:lpstr>
      <vt:lpstr>Mikrovia-Targetpad-Abrisse:</vt:lpstr>
      <vt:lpstr>Mikrovia-Targetpad-Abrisse: </vt:lpstr>
      <vt:lpstr>Typische Mikrovia-Schädigungsbilder:</vt:lpstr>
      <vt:lpstr>“Corner Cracks”:</vt:lpstr>
      <vt:lpstr>Typische Corner-Crack-Schädigungsbilder:</vt:lpstr>
      <vt:lpstr>Delamination</vt:lpstr>
      <vt:lpstr>Delaminationstest:</vt:lpstr>
      <vt:lpstr>Delaminationstest:</vt:lpstr>
      <vt:lpstr>DELAM-Tester:</vt:lpstr>
      <vt:lpstr>Einflussgrößen auf Zyklenfestigkeit:</vt:lpstr>
      <vt:lpstr>PowerPoint-Präsentation</vt:lpstr>
      <vt:lpstr>Vielen Dank!</vt:lpstr>
    </vt:vector>
  </TitlesOfParts>
  <Company>Reischer Industrie-Elektronik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IST Interconnect Stress Test</dc:title>
  <dc:creator>Hermann Reischer</dc:creator>
  <cp:lastModifiedBy>Hermann Reischer</cp:lastModifiedBy>
  <cp:revision>215</cp:revision>
  <cp:lastPrinted>1997-11-23T21:42:12Z</cp:lastPrinted>
  <dcterms:created xsi:type="dcterms:W3CDTF">1995-11-22T07:31:00Z</dcterms:created>
  <dcterms:modified xsi:type="dcterms:W3CDTF">2016-01-31T18:43:13Z</dcterms:modified>
</cp:coreProperties>
</file>